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40"/>
  </p:notesMasterIdLst>
  <p:sldIdLst>
    <p:sldId id="261" r:id="rId2"/>
    <p:sldId id="260" r:id="rId3"/>
    <p:sldId id="258" r:id="rId4"/>
    <p:sldId id="268" r:id="rId5"/>
    <p:sldId id="272" r:id="rId6"/>
    <p:sldId id="273" r:id="rId7"/>
    <p:sldId id="267" r:id="rId8"/>
    <p:sldId id="263" r:id="rId9"/>
    <p:sldId id="265" r:id="rId10"/>
    <p:sldId id="269" r:id="rId11"/>
    <p:sldId id="274" r:id="rId12"/>
    <p:sldId id="275" r:id="rId13"/>
    <p:sldId id="276" r:id="rId14"/>
    <p:sldId id="277" r:id="rId15"/>
    <p:sldId id="284" r:id="rId16"/>
    <p:sldId id="279" r:id="rId17"/>
    <p:sldId id="285" r:id="rId18"/>
    <p:sldId id="286" r:id="rId19"/>
    <p:sldId id="288" r:id="rId20"/>
    <p:sldId id="287" r:id="rId21"/>
    <p:sldId id="289" r:id="rId22"/>
    <p:sldId id="280" r:id="rId23"/>
    <p:sldId id="290" r:id="rId24"/>
    <p:sldId id="278" r:id="rId25"/>
    <p:sldId id="282" r:id="rId26"/>
    <p:sldId id="283" r:id="rId27"/>
    <p:sldId id="293" r:id="rId28"/>
    <p:sldId id="294" r:id="rId29"/>
    <p:sldId id="291" r:id="rId30"/>
    <p:sldId id="292" r:id="rId31"/>
    <p:sldId id="295" r:id="rId32"/>
    <p:sldId id="262" r:id="rId33"/>
    <p:sldId id="257" r:id="rId34"/>
    <p:sldId id="256" r:id="rId35"/>
    <p:sldId id="264" r:id="rId36"/>
    <p:sldId id="270" r:id="rId37"/>
    <p:sldId id="271" r:id="rId38"/>
    <p:sldId id="28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D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57" autoAdjust="0"/>
    <p:restoredTop sz="94959" autoAdjust="0"/>
  </p:normalViewPr>
  <p:slideViewPr>
    <p:cSldViewPr snapToGrid="0" showGuides="1">
      <p:cViewPr varScale="1">
        <p:scale>
          <a:sx n="85" d="100"/>
          <a:sy n="85" d="100"/>
        </p:scale>
        <p:origin x="87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912FD-9F42-4E89-A6E2-4AE9D3638658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FED06-A00C-4EDB-AE56-082BD9281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070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FED06-A00C-4EDB-AE56-082BD92814C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500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5CF64-EDE9-465C-9EE5-194BCFA84BCE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0DD49CA0-4FCE-408A-A816-543D2022419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4352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5CF64-EDE9-465C-9EE5-194BCFA84BCE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9CA0-4FCE-408A-A816-543D2022419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5527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5CF64-EDE9-465C-9EE5-194BCFA84BCE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9CA0-4FCE-408A-A816-543D2022419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9582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D945CF64-EDE9-465C-9EE5-194BCFA84BCE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9CA0-4FCE-408A-A816-543D2022419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019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5CF64-EDE9-465C-9EE5-194BCFA84BCE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9CA0-4FCE-408A-A816-543D2022419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6854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5CF64-EDE9-465C-9EE5-194BCFA84BCE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9CA0-4FCE-408A-A816-543D2022419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5260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5CF64-EDE9-465C-9EE5-194BCFA84BCE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9CA0-4FCE-408A-A816-543D2022419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9832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5CF64-EDE9-465C-9EE5-194BCFA84BCE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9CA0-4FCE-408A-A816-543D2022419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5613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5CF64-EDE9-465C-9EE5-194BCFA84BCE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9CA0-4FCE-408A-A816-543D202241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731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5CF64-EDE9-465C-9EE5-194BCFA84BCE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9CA0-4FCE-408A-A816-543D2022419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7647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D945CF64-EDE9-465C-9EE5-194BCFA84BCE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0DD49CA0-4FCE-408A-A816-543D2022419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022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5CF64-EDE9-465C-9EE5-194BCFA84BCE}" type="datetimeFigureOut">
              <a:rPr lang="zh-CN" altLang="en-US" smtClean="0"/>
              <a:t>2019/7/24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DD49CA0-4FCE-408A-A816-543D202241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450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pennyliang/article/details/6695355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uanlan.zhihu.com/p/24801814?refer=qinlibo-m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blog.csdn.net/pennyliang/article/details/6695355" TargetMode="External"/><Relationship Id="rId7" Type="http://schemas.openxmlformats.org/officeDocument/2006/relationships/image" Target="../media/image14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14.png"/><Relationship Id="rId4" Type="http://schemas.openxmlformats.org/officeDocument/2006/relationships/hyperlink" Target="https://zhuanlan.zhihu.com/p/24801814?refer=qinlibo-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mlr.org/papers/volume3/bengio03a/bengio03a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pinard/p/7243513.html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cnblogs.com/pinard/p/7243513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peghoty/p/3857839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hyperlink" Target="https://www.cnblogs.com/pinard/p/7243513.html" TargetMode="Externa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0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image" Target="../media/image23.wmf"/><Relationship Id="rId3" Type="http://schemas.openxmlformats.org/officeDocument/2006/relationships/hyperlink" Target="https://www.cnblogs.com/pinard/p/7243513.html" TargetMode="External"/><Relationship Id="rId7" Type="http://schemas.openxmlformats.org/officeDocument/2006/relationships/oleObject" Target="../embeddings/oleObject5.bin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wmf"/><Relationship Id="rId11" Type="http://schemas.openxmlformats.org/officeDocument/2006/relationships/image" Target="../media/image22.wmf"/><Relationship Id="rId5" Type="http://schemas.openxmlformats.org/officeDocument/2006/relationships/oleObject" Target="../embeddings/oleObject4.bin"/><Relationship Id="rId15" Type="http://schemas.openxmlformats.org/officeDocument/2006/relationships/image" Target="../media/image24.wmf"/><Relationship Id="rId10" Type="http://schemas.openxmlformats.org/officeDocument/2006/relationships/oleObject" Target="../embeddings/oleObject6.bin"/><Relationship Id="rId4" Type="http://schemas.openxmlformats.org/officeDocument/2006/relationships/image" Target="../media/image28.png"/><Relationship Id="rId9" Type="http://schemas.openxmlformats.org/officeDocument/2006/relationships/slide" Target="slide17.xml"/><Relationship Id="rId14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hyperlink" Target="https://www.cnblogs.com/pinard/p/7243513.html" TargetMode="External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7.wmf"/><Relationship Id="rId4" Type="http://schemas.openxmlformats.org/officeDocument/2006/relationships/image" Target="../media/image32.png"/><Relationship Id="rId9" Type="http://schemas.openxmlformats.org/officeDocument/2006/relationships/oleObject" Target="../embeddings/oleObject11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hyperlink" Target="https://www.cnblogs.com/pinard/p/7243513.html" TargetMode="Externa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7.wmf"/><Relationship Id="rId4" Type="http://schemas.openxmlformats.org/officeDocument/2006/relationships/image" Target="../media/image32.png"/><Relationship Id="rId9" Type="http://schemas.openxmlformats.org/officeDocument/2006/relationships/oleObject" Target="../embeddings/oleObject1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nblogs.com/pinard/p/7249903.html" TargetMode="External"/><Relationship Id="rId3" Type="http://schemas.openxmlformats.org/officeDocument/2006/relationships/image" Target="../media/image39.png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7.bin"/><Relationship Id="rId9" Type="http://schemas.openxmlformats.org/officeDocument/2006/relationships/hyperlink" Target="https://www.cnblogs.com/peghoty/p/3857839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hyperlink" Target="https://www.cnblogs.com/peghoty/p/3857839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hyperlink" Target="https://www.cnblogs.com/pinard/p/7249903.html" TargetMode="Externa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9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nblogs.com/pinard/p/7249903.html" TargetMode="External"/><Relationship Id="rId3" Type="http://schemas.openxmlformats.org/officeDocument/2006/relationships/image" Target="../media/image44.png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0.bin"/><Relationship Id="rId9" Type="http://schemas.openxmlformats.org/officeDocument/2006/relationships/hyperlink" Target="https://www.cnblogs.com/peghoty/p/3857839.html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nblogs.com/pinard/p/7249903.html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2.bin"/><Relationship Id="rId9" Type="http://schemas.openxmlformats.org/officeDocument/2006/relationships/hyperlink" Target="https://www.cnblogs.com/peghoty/p/3857839.html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nblogs.com/peghoty/p/3857839.html" TargetMode="External"/><Relationship Id="rId3" Type="http://schemas.openxmlformats.org/officeDocument/2006/relationships/oleObject" Target="../embeddings/oleObject24.bin"/><Relationship Id="rId7" Type="http://schemas.openxmlformats.org/officeDocument/2006/relationships/hyperlink" Target="https://www.cnblogs.com/pinard/p/7249903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8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pinard/p/7249903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nblogs.com/peghoty/p/3857839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york.ac.uk/semeval-2012/task4/index.html" TargetMode="External"/><Relationship Id="rId2" Type="http://schemas.openxmlformats.org/officeDocument/2006/relationships/hyperlink" Target="http://alfonseca.org/eng/research/wordsim353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.migdal.pl/2017/01/06/king-man-woman-queen-why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2nlp.cn/%e7%8e%a9%e8%bd%ac%e8%85%be%e8%ae%af%e8%af%8d%e5%90%91%e9%87%8f-game-of-words-%e8%af%8d%e8%af%ad%e7%9a%84%e5%8a%a0%e5%87%8f%e6%b8%b8%e6%88%8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ufldl.stanford.edu/tutorial/supervised/SoftmaxRegression/" TargetMode="External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mikolov/word2vec/blob/master/word2vec.c" TargetMode="External"/><Relationship Id="rId4" Type="http://schemas.openxmlformats.org/officeDocument/2006/relationships/hyperlink" Target="https://blog.csdn.net/soundslow/article/details/78155281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eixin_40240670/article/details/81203428" TargetMode="External"/><Relationship Id="rId2" Type="http://schemas.openxmlformats.org/officeDocument/2006/relationships/hyperlink" Target="https://blog.csdn.net/u011734144/article/details/7866851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hyperlink" Target="https://blog.csdn.net/u014595019/article/details/51943428" TargetMode="External"/><Relationship Id="rId4" Type="http://schemas.openxmlformats.org/officeDocument/2006/relationships/hyperlink" Target="https://blog.csdn.net/u010665216/article/details/78724856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file/d/0B7XkCwpI5KDYRWRnd1RzWXQ2TWc/edi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docs.google.com/file/d/0B7XkCwpI5KDYRWRnd1RzWXQ2TWc/edi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docs.google.com/file/d/0B7XkCwpI5KDYRWRnd1RzWXQ2TWc/edi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file/d/0B7XkCwpI5KDYRWRnd1RzWXQ2TWc/edi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5021-distributed-representations-of-words-and-phrases-and-their-compositionality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5021-distributed-representations-of-words-and-phrases-and-their-compositionality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Word2vec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1FE05-E891-4177-9A63-3CA57540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我们通常是。</a:t>
            </a:r>
          </a:p>
        </p:txBody>
      </p:sp>
    </p:spTree>
    <p:extLst>
      <p:ext uri="{BB962C8B-B14F-4D97-AF65-F5344CB8AC3E}">
        <p14:creationId xmlns:p14="http://schemas.microsoft.com/office/powerpoint/2010/main" val="35908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/>
              <a:t>Skip-gram</a:t>
            </a:r>
            <a:r>
              <a:rPr lang="zh-CN" altLang="en-US" dirty="0"/>
              <a:t>模型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0270" y="2171769"/>
                <a:ext cx="9603275" cy="149462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Softmax</a:t>
                </a:r>
                <a:r>
                  <a:rPr lang="zh-CN" altLang="en-US" dirty="0"/>
                  <a:t>中的求和计算量与词表数目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成正比例。</a:t>
                </a:r>
                <a:endParaRPr lang="en-US" altLang="zh-CN" dirty="0"/>
              </a:p>
              <a:p>
                <a:r>
                  <a:rPr lang="zh-CN" altLang="en-US" dirty="0"/>
                  <a:t>以本</a:t>
                </a:r>
                <a:r>
                  <a:rPr lang="en-US" altLang="zh-CN" dirty="0"/>
                  <a:t>PPT</a:t>
                </a:r>
                <a:r>
                  <a:rPr lang="zh-CN" altLang="en-US" dirty="0"/>
                  <a:t>中演示的中文词数目为例，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0270" y="2171769"/>
                <a:ext cx="9603275" cy="1494624"/>
              </a:xfrm>
              <a:blipFill>
                <a:blip r:embed="rId2"/>
                <a:stretch>
                  <a:fillRect l="-571" t="-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86A5F3F8-7C91-4527-A40A-F894F6AEC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767" y="3190941"/>
            <a:ext cx="9275090" cy="718679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7FB8796F-EBB7-4003-9E58-C18E18FAD69D}"/>
              </a:ext>
            </a:extLst>
          </p:cNvPr>
          <p:cNvGrpSpPr/>
          <p:nvPr/>
        </p:nvGrpSpPr>
        <p:grpSpPr>
          <a:xfrm>
            <a:off x="1211767" y="4377424"/>
            <a:ext cx="6391275" cy="1666875"/>
            <a:chOff x="2900362" y="3052762"/>
            <a:chExt cx="6391275" cy="166687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0ED083D-4767-4462-9E8D-5E6EC74E8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0362" y="3052762"/>
              <a:ext cx="6391275" cy="752475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1A97011-2D87-4400-AF42-1171B3B177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613"/>
            <a:stretch/>
          </p:blipFill>
          <p:spPr>
            <a:xfrm>
              <a:off x="2900362" y="3805237"/>
              <a:ext cx="6391275" cy="914400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60A7AB3-6259-4480-806C-1B4CA5B84895}"/>
              </a:ext>
            </a:extLst>
          </p:cNvPr>
          <p:cNvSpPr txBox="1"/>
          <p:nvPr/>
        </p:nvSpPr>
        <p:spPr>
          <a:xfrm>
            <a:off x="1130270" y="3961935"/>
            <a:ext cx="9438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   </a:t>
            </a:r>
            <a:r>
              <a:rPr lang="zh-CN" altLang="en-US" sz="2000" dirty="0"/>
              <a:t>大约</a:t>
            </a:r>
            <a:r>
              <a:rPr lang="en-US" altLang="zh-CN" sz="2000" dirty="0"/>
              <a:t>5.5</a:t>
            </a:r>
            <a:r>
              <a:rPr lang="zh-CN" altLang="en-US" sz="2000" dirty="0"/>
              <a:t>亿有效词，除去重复词有</a:t>
            </a:r>
            <a:r>
              <a:rPr lang="en-US" altLang="zh-CN" sz="2000" dirty="0"/>
              <a:t>4054594</a:t>
            </a:r>
            <a:r>
              <a:rPr lang="zh-CN" altLang="en-US" sz="2000" dirty="0"/>
              <a:t>个词，计算这个加法会是十分消耗资源。</a:t>
            </a:r>
            <a:endParaRPr lang="en-US" altLang="zh-CN" sz="20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8796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BP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算法及随机梯度下降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思想：在上述两种方法中，可以看到每种方法都会产生两个权重矩阵，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其初值随机产生；观察输出值和真实值之间的</a:t>
                </a:r>
                <a:r>
                  <a:rPr lang="en-US" altLang="zh-CN" dirty="0"/>
                  <a:t>error</a:t>
                </a:r>
                <a:r>
                  <a:rPr lang="zh-CN" altLang="en-US" dirty="0"/>
                  <a:t>（误差）并计算其梯度；再在梯度的方向纠正误差矩阵的值；重新进入下一轮正向传播，也就是前面提到的传播过程。至此反向传播的过程描述完毕。</a:t>
                </a:r>
                <a:endParaRPr lang="en-US" altLang="zh-CN" dirty="0"/>
              </a:p>
              <a:p>
                <a:r>
                  <a:rPr lang="zh-CN" altLang="en-US" dirty="0"/>
                  <a:t>接下来以</a:t>
                </a:r>
                <a:r>
                  <a:rPr lang="en-US" altLang="zh-CN" dirty="0"/>
                  <a:t>CBOW</a:t>
                </a:r>
                <a:r>
                  <a:rPr lang="zh-CN" altLang="en-US" dirty="0"/>
                  <a:t>为例，进行</a:t>
                </a:r>
                <a:r>
                  <a:rPr lang="en-US" altLang="zh-CN" dirty="0"/>
                  <a:t>BP</a:t>
                </a:r>
                <a:r>
                  <a:rPr lang="zh-CN" altLang="en-US" dirty="0"/>
                  <a:t>算法下随机梯度下降推演：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r="-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A06E3B0-285B-4EB0-8102-9ACE01BF087E}"/>
              </a:ext>
            </a:extLst>
          </p:cNvPr>
          <p:cNvSpPr txBox="1"/>
          <p:nvPr/>
        </p:nvSpPr>
        <p:spPr>
          <a:xfrm>
            <a:off x="5477607" y="6284723"/>
            <a:ext cx="613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r>
              <a:rPr lang="zh-CN" altLang="en-US" dirty="0"/>
              <a:t>：</a:t>
            </a:r>
            <a:r>
              <a:rPr lang="en-US" altLang="zh-CN" dirty="0"/>
              <a:t>[1]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BP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算法浅谈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-2011-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小例子</a:t>
            </a:r>
            <a:r>
              <a:rPr lang="en-US" altLang="zh-CN" dirty="0"/>
              <a:t>[2]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通俗理解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BP</a:t>
            </a:r>
            <a:r>
              <a:rPr lang="en-US" altLang="zh-CN" dirty="0"/>
              <a:t>[3]</a:t>
            </a:r>
            <a:endParaRPr lang="zh-CN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889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BP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算法及随机梯度下降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1FE05-E891-4177-9A63-3CA575407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4619899" cy="3294576"/>
          </a:xfrm>
        </p:spPr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CBOW</a:t>
            </a:r>
            <a:r>
              <a:rPr lang="zh-CN" altLang="en-US" dirty="0">
                <a:hlinkClick r:id="rId2" action="ppaction://hlinksldjump"/>
              </a:rPr>
              <a:t>模型</a:t>
            </a:r>
            <a:r>
              <a:rPr lang="zh-CN" altLang="en-US" dirty="0"/>
              <a:t>（点击图片可跳转）。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A06E3B0-285B-4EB0-8102-9ACE01BF087E}"/>
              </a:ext>
            </a:extLst>
          </p:cNvPr>
          <p:cNvSpPr txBox="1"/>
          <p:nvPr/>
        </p:nvSpPr>
        <p:spPr>
          <a:xfrm>
            <a:off x="5477607" y="6284723"/>
            <a:ext cx="613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r>
              <a:rPr lang="zh-CN" altLang="en-US" dirty="0"/>
              <a:t>：</a:t>
            </a:r>
            <a:r>
              <a:rPr lang="en-US" altLang="zh-CN" dirty="0"/>
              <a:t>[1]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BP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算法浅谈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-2011-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小例子</a:t>
            </a:r>
            <a:r>
              <a:rPr lang="en-US" altLang="zh-CN" dirty="0"/>
              <a:t>[2]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通俗理解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BP</a:t>
            </a:r>
            <a:r>
              <a:rPr lang="en-US" altLang="zh-CN" dirty="0"/>
              <a:t>[3]</a:t>
            </a:r>
            <a:endParaRPr lang="zh-CN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幻灯片缩放定位 5">
                <a:extLst>
                  <a:ext uri="{FF2B5EF4-FFF2-40B4-BE49-F238E27FC236}">
                    <a16:creationId xmlns:a16="http://schemas.microsoft.com/office/drawing/2014/main" id="{72CD560B-9135-4975-BE92-05D55B4191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1140298"/>
                  </p:ext>
                </p:extLst>
              </p:nvPr>
            </p:nvGraphicFramePr>
            <p:xfrm>
              <a:off x="1458455" y="2681654"/>
              <a:ext cx="4291714" cy="2414089"/>
            </p:xfrm>
            <a:graphic>
              <a:graphicData uri="http://schemas.microsoft.com/office/powerpoint/2016/slidezoom">
                <pslz:sldZm>
                  <pslz:sldZmObj sldId="273" cId="2236106075">
                    <pslz:zmPr id="{87DCD319-8F7B-4502-98F0-02725F16532D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91714" cy="241408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幻灯片缩放定位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2CD560B-9135-4975-BE92-05D55B4191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58455" y="2681654"/>
                <a:ext cx="4291714" cy="241408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09DC4FE4-7147-4E19-8260-034093636A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2002559"/>
                <a:ext cx="5170194" cy="374749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随机的意思是根据中心词的</a:t>
                </a:r>
                <a:r>
                  <a:rPr lang="en-US" altLang="zh-CN" dirty="0"/>
                  <a:t>one-hot</a:t>
                </a:r>
                <a:r>
                  <a:rPr lang="zh-CN" altLang="en-US" dirty="0"/>
                  <a:t>来调整，显然这种调整可能会使得算法陷入局部最优解。</a:t>
                </a:r>
                <a:endParaRPr lang="en-US" altLang="zh-CN" dirty="0"/>
              </a:p>
              <a:p>
                <a:r>
                  <a:rPr lang="zh-CN" altLang="en-US" dirty="0"/>
                  <a:t>损失函数为：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b="0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0" dirty="0"/>
                  <a:t>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b>
                        </m:sSub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对其求导后</a:t>
                </a:r>
                <a:r>
                  <a:rPr lang="zh-CN" altLang="en-US" dirty="0"/>
                  <a:t>有概率矩阵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更新规则</a:t>
                </a:r>
                <a:r>
                  <a:rPr lang="zh-CN" altLang="en-US" dirty="0"/>
                  <a:t>为：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e>
                        </m:d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𝑜𝑙𝑑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𝐸𝐻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其中，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zh-CN" altLang="en-US" dirty="0"/>
                  <a:t>为学习率，由用户自定义，越大，则越快。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09DC4FE4-7147-4E19-8260-034093636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02559"/>
                <a:ext cx="5170194" cy="3747492"/>
              </a:xfrm>
              <a:prstGeom prst="rect">
                <a:avLst/>
              </a:prstGeom>
              <a:blipFill>
                <a:blip r:embed="rId8"/>
                <a:stretch>
                  <a:fillRect l="-472" t="-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549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近似计算方法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1FE05-E891-4177-9A63-3CA57540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Skip-gram</a:t>
            </a:r>
            <a:r>
              <a:rPr lang="zh-CN" altLang="en-US" dirty="0"/>
              <a:t>和</a:t>
            </a:r>
            <a:r>
              <a:rPr lang="en-US" altLang="zh-CN" dirty="0"/>
              <a:t>CBOW</a:t>
            </a:r>
            <a:r>
              <a:rPr lang="zh-CN" altLang="en-US" dirty="0"/>
              <a:t>中，都要通过最后的</a:t>
            </a:r>
            <a:r>
              <a:rPr lang="en-US" altLang="zh-CN" dirty="0"/>
              <a:t>Softmax</a:t>
            </a:r>
            <a:r>
              <a:rPr lang="zh-CN" altLang="en-US" dirty="0"/>
              <a:t>进行归一化操作，来得到概率向量，并且方便之后的梯度求导。这已经可以作为一个简单的模型，而且这是</a:t>
            </a:r>
            <a:r>
              <a:rPr lang="en-US" altLang="zh-CN" dirty="0"/>
              <a:t>word2vec</a:t>
            </a:r>
            <a:r>
              <a:rPr lang="zh-CN" altLang="en-US" dirty="0"/>
              <a:t>的基础，这种模型也可以看作是神经概率语言模型</a:t>
            </a:r>
            <a:r>
              <a:rPr lang="en-US" altLang="zh-CN" dirty="0"/>
              <a:t>[1]</a:t>
            </a:r>
            <a:r>
              <a:rPr lang="zh-CN" altLang="en-US" dirty="0"/>
              <a:t>的简化</a:t>
            </a:r>
            <a:r>
              <a:rPr lang="zh-CN" altLang="en-US" b="1" dirty="0"/>
              <a:t>。</a:t>
            </a:r>
            <a:endParaRPr lang="en-US" altLang="zh-CN" b="1" dirty="0"/>
          </a:p>
          <a:p>
            <a:r>
              <a:rPr lang="zh-CN" altLang="en-US" dirty="0"/>
              <a:t>由于在投影层到输出层的矩阵向量运算较大，以及输出层的</a:t>
            </a:r>
            <a:r>
              <a:rPr lang="en-US" altLang="zh-CN" dirty="0"/>
              <a:t>Softmax</a:t>
            </a:r>
            <a:r>
              <a:rPr lang="zh-CN" altLang="en-US" dirty="0"/>
              <a:t>归一化运算庞大，之后便有了</a:t>
            </a:r>
            <a:r>
              <a:rPr lang="en-US" altLang="zh-CN" dirty="0"/>
              <a:t>word2vec</a:t>
            </a:r>
            <a:r>
              <a:rPr lang="zh-CN" altLang="en-US" dirty="0"/>
              <a:t>工作中的两种近似方法：</a:t>
            </a:r>
            <a:endParaRPr lang="en-US" altLang="zh-CN" dirty="0"/>
          </a:p>
          <a:p>
            <a:pPr lvl="1"/>
            <a:r>
              <a:rPr lang="en-US" altLang="zh-CN" dirty="0"/>
              <a:t>Hierarchical Softmax </a:t>
            </a:r>
            <a:r>
              <a:rPr lang="zh-CN" altLang="en-US" dirty="0"/>
              <a:t>层次</a:t>
            </a:r>
            <a:r>
              <a:rPr lang="en-US" altLang="zh-CN" dirty="0"/>
              <a:t>Softmax</a:t>
            </a:r>
            <a:r>
              <a:rPr lang="zh-CN" altLang="en-US" dirty="0"/>
              <a:t>函数法（简记</a:t>
            </a:r>
            <a:r>
              <a:rPr lang="en-US" altLang="zh-CN" dirty="0"/>
              <a:t>hs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Negative Sampling </a:t>
            </a:r>
            <a:r>
              <a:rPr lang="zh-CN" altLang="en-US" dirty="0"/>
              <a:t>负采样方法（简记</a:t>
            </a:r>
            <a:r>
              <a:rPr lang="en-US" altLang="zh-CN" dirty="0"/>
              <a:t>neg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57E870-C333-4B29-94C7-3B9B40695C7B}"/>
              </a:ext>
            </a:extLst>
          </p:cNvPr>
          <p:cNvSpPr txBox="1"/>
          <p:nvPr/>
        </p:nvSpPr>
        <p:spPr>
          <a:xfrm>
            <a:off x="7077808" y="6284723"/>
            <a:ext cx="453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r>
              <a:rPr lang="zh-CN" altLang="en-US" dirty="0"/>
              <a:t>：</a:t>
            </a:r>
            <a:r>
              <a:rPr lang="en-US" altLang="zh-CN" dirty="0"/>
              <a:t>[1]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神经概率语言模型原论文</a:t>
            </a:r>
            <a:endParaRPr lang="zh-CN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869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/>
              <a:t>Hierarchical Softmax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hs</a:t>
                </a:r>
                <a:r>
                  <a:rPr lang="zh-CN" altLang="en-US" dirty="0"/>
                  <a:t>将</a:t>
                </a:r>
                <a14:m>
                  <m:oMath xmlns:m="http://schemas.openxmlformats.org/officeDocument/2006/math">
                    <m:r>
                      <a:rPr lang="zh-CN" altLang="en-US" b="0" i="1" dirty="0">
                        <a:latin typeface="Cambria Math" panose="02040503050406030204" pitchFamily="18" charset="0"/>
                      </a:rPr>
                      <m:t>权重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矩阵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dirty="0"/>
                  <a:t>以及</a:t>
                </a:r>
                <a:r>
                  <a:rPr lang="en-US" altLang="zh-CN" dirty="0"/>
                  <a:t>Softmax</a:t>
                </a:r>
                <a:r>
                  <a:rPr lang="zh-CN" altLang="en-US" dirty="0"/>
                  <a:t>函数取代，其中最主要的是取代了</a:t>
                </a:r>
                <a:r>
                  <a:rPr lang="en-US" altLang="zh-CN" dirty="0"/>
                  <a:t>Softmax</a:t>
                </a:r>
                <a:r>
                  <a:rPr lang="zh-CN" altLang="en-US" dirty="0"/>
                  <a:t>函数，从而使得模型的计算开销大大降低。</a:t>
                </a:r>
                <a:endParaRPr lang="en-US" altLang="zh-CN" dirty="0"/>
              </a:p>
              <a:p>
                <a:r>
                  <a:rPr lang="en-US" altLang="zh-CN" dirty="0"/>
                  <a:t>hs</a:t>
                </a:r>
                <a:r>
                  <a:rPr lang="zh-CN" altLang="en-US" dirty="0"/>
                  <a:t>的理论基础，是</a:t>
                </a:r>
                <a:r>
                  <a:rPr lang="en-US" altLang="zh-CN" dirty="0"/>
                  <a:t>sigmoid</a:t>
                </a:r>
                <a:r>
                  <a:rPr lang="zh-CN" altLang="en-US" dirty="0"/>
                  <a:t>函数，逻辑回归，</a:t>
                </a:r>
                <a:r>
                  <a:rPr lang="en-US" altLang="zh-CN" dirty="0"/>
                  <a:t>Huffman</a:t>
                </a:r>
                <a:r>
                  <a:rPr lang="zh-CN" altLang="en-US" dirty="0"/>
                  <a:t>树，梯度下降法。</a:t>
                </a:r>
                <a:endParaRPr lang="en-US" altLang="zh-CN" dirty="0"/>
              </a:p>
              <a:p>
                <a:r>
                  <a:rPr lang="en-US" altLang="zh-CN" dirty="0"/>
                  <a:t>Hs</a:t>
                </a:r>
                <a:r>
                  <a:rPr lang="zh-CN" altLang="en-US" dirty="0"/>
                  <a:t>虽然有</a:t>
                </a:r>
                <a:r>
                  <a:rPr lang="en-US" altLang="zh-CN" dirty="0"/>
                  <a:t>Softmax</a:t>
                </a:r>
                <a:r>
                  <a:rPr lang="zh-CN" altLang="en-US" dirty="0"/>
                  <a:t>函数，但就个人理解，其中其实没有用到</a:t>
                </a:r>
                <a:r>
                  <a:rPr lang="en-US" altLang="zh-CN" dirty="0"/>
                  <a:t>Softmax</a:t>
                </a:r>
                <a:r>
                  <a:rPr lang="zh-CN" altLang="en-US" dirty="0"/>
                  <a:t>函数，只不过通过</a:t>
                </a:r>
                <a:r>
                  <a:rPr lang="en-US" altLang="zh-CN" dirty="0"/>
                  <a:t>Huffman</a:t>
                </a:r>
                <a:r>
                  <a:rPr lang="zh-CN" altLang="en-US" dirty="0"/>
                  <a:t>树构造了新的向量编码，向量编码更短（相对于</a:t>
                </a:r>
                <a:r>
                  <a:rPr lang="en-US" altLang="zh-CN" dirty="0"/>
                  <a:t>one-hot</a:t>
                </a:r>
                <a:r>
                  <a:rPr lang="zh-CN" altLang="en-US" dirty="0"/>
                  <a:t>的长），在计算，迭代的时候效率更高，取代了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和</a:t>
                </a:r>
                <a:r>
                  <a:rPr lang="en-US" altLang="zh-CN" dirty="0"/>
                  <a:t>Softmax</a:t>
                </a:r>
                <a:r>
                  <a:rPr lang="zh-CN" altLang="en-US" dirty="0"/>
                  <a:t>归一化的作用。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85" r="-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53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CBOW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模型和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Skip-gram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5FC5783-AB79-413F-A38B-C7C034D94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" t="6273" r="9126" b="6567"/>
          <a:stretch/>
        </p:blipFill>
        <p:spPr>
          <a:xfrm>
            <a:off x="1130270" y="1732771"/>
            <a:ext cx="7391838" cy="4171905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3A3632B-2C55-45A6-93AD-DE1BB62A60F2}"/>
              </a:ext>
            </a:extLst>
          </p:cNvPr>
          <p:cNvSpPr txBox="1"/>
          <p:nvPr/>
        </p:nvSpPr>
        <p:spPr>
          <a:xfrm>
            <a:off x="5287224" y="6284723"/>
            <a:ext cx="6320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r>
              <a:rPr lang="zh-CN" altLang="en-US" dirty="0"/>
              <a:t>：</a:t>
            </a:r>
            <a:r>
              <a:rPr lang="en-US" altLang="zh-CN" dirty="0"/>
              <a:t>[1]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刘建平，基于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hs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的模型</a:t>
            </a:r>
            <a:endParaRPr lang="zh-CN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F730CC8-91F0-471D-9046-4AFC4F75785C}"/>
              </a:ext>
            </a:extLst>
          </p:cNvPr>
          <p:cNvSpPr txBox="1">
            <a:spLocks/>
          </p:cNvSpPr>
          <p:nvPr/>
        </p:nvSpPr>
        <p:spPr>
          <a:xfrm>
            <a:off x="8522108" y="2002558"/>
            <a:ext cx="2598344" cy="390211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Skip-gram</a:t>
            </a:r>
            <a:r>
              <a:rPr lang="zh-CN" altLang="en-US" dirty="0"/>
              <a:t>的输入层到投影层为恒等映射。</a:t>
            </a:r>
          </a:p>
        </p:txBody>
      </p:sp>
    </p:spTree>
    <p:extLst>
      <p:ext uri="{BB962C8B-B14F-4D97-AF65-F5344CB8AC3E}">
        <p14:creationId xmlns:p14="http://schemas.microsoft.com/office/powerpoint/2010/main" val="3662754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CBOW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A3632B-2C55-45A6-93AD-DE1BB62A60F2}"/>
              </a:ext>
            </a:extLst>
          </p:cNvPr>
          <p:cNvSpPr txBox="1"/>
          <p:nvPr/>
        </p:nvSpPr>
        <p:spPr>
          <a:xfrm>
            <a:off x="7116024" y="6284723"/>
            <a:ext cx="44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r>
              <a:rPr lang="zh-CN" altLang="en-US" dirty="0"/>
              <a:t>：</a:t>
            </a:r>
            <a:r>
              <a:rPr lang="en-US" altLang="zh-CN" dirty="0"/>
              <a:t>[1]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刘建平，基于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hs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的模型</a:t>
            </a:r>
            <a:endParaRPr lang="zh-CN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6F3169E7-057D-401C-92B4-60B3BB7689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0270" y="2171769"/>
                <a:ext cx="9603275" cy="390310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接下来，</a:t>
                </a:r>
                <a14:m>
                  <m:oMath xmlns:m="http://schemas.openxmlformats.org/officeDocument/2006/math">
                    <m:r>
                      <a:rPr lang="zh-CN" altLang="en-US" b="0" i="1" dirty="0">
                        <a:latin typeface="Cambria Math" panose="02040503050406030204" pitchFamily="18" charset="0"/>
                      </a:rPr>
                      <m:t>计算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在投影层和输出层之间</a:t>
                </a:r>
                <a:r>
                  <a:rPr lang="en-US" altLang="zh-CN" dirty="0"/>
                  <a:t>Huffman</a:t>
                </a:r>
                <a:r>
                  <a:rPr lang="zh-CN" altLang="en-US" dirty="0"/>
                  <a:t>树中的过程。</a:t>
                </a:r>
                <a:endParaRPr lang="en-US" altLang="zh-CN" dirty="0"/>
              </a:p>
              <a:p>
                <a:r>
                  <a:rPr lang="zh-CN" altLang="en-US" dirty="0"/>
                  <a:t>先根据词库中每个词的词频排序，然后从小到大建</a:t>
                </a:r>
                <a:r>
                  <a:rPr lang="en-US" altLang="zh-CN" dirty="0"/>
                  <a:t>Huffman</a:t>
                </a:r>
                <a:r>
                  <a:rPr lang="zh-CN" altLang="en-US" dirty="0"/>
                  <a:t>树；然后对所有的叶子节点按</a:t>
                </a:r>
                <a:r>
                  <a:rPr lang="en-US" altLang="zh-CN" dirty="0"/>
                  <a:t>Huffman</a:t>
                </a:r>
                <a:r>
                  <a:rPr lang="zh-CN" altLang="en-US" dirty="0"/>
                  <a:t>编码，非叶子节点若是左子树代码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，右子树代码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，根节点不对应编码（为了方便后面讨论，定义左子树为负类，右子树为正类）。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6F3169E7-057D-401C-92B4-60B3BB7689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0270" y="2171769"/>
                <a:ext cx="9603275" cy="3903106"/>
              </a:xfrm>
              <a:blipFill>
                <a:blip r:embed="rId3"/>
                <a:stretch>
                  <a:fillRect l="-571" t="-156" r="-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1FEF230E-FC81-4169-994C-124C3A111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248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CBOW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A3632B-2C55-45A6-93AD-DE1BB62A60F2}"/>
              </a:ext>
            </a:extLst>
          </p:cNvPr>
          <p:cNvSpPr txBox="1"/>
          <p:nvPr/>
        </p:nvSpPr>
        <p:spPr>
          <a:xfrm>
            <a:off x="6835366" y="6284723"/>
            <a:ext cx="477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r>
              <a:rPr lang="zh-CN" altLang="en-US" dirty="0"/>
              <a:t>：</a:t>
            </a:r>
            <a:r>
              <a:rPr lang="en-US" altLang="zh-CN" dirty="0"/>
              <a:t>[1]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word2vec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中数学原理解释</a:t>
            </a:r>
            <a:endParaRPr lang="zh-CN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6F3169E7-057D-401C-92B4-60B3BB7689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0270" y="2171769"/>
                <a:ext cx="9603275" cy="390310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在上下文词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𝐶𝑜𝑛𝑡𝑒𝑥𝑡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出现的情况下，中心词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出现的概率如下：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其中，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zh-CN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zh-CN" altLang="en-US" dirty="0"/>
                  <a:t>为</a:t>
                </a:r>
                <a:r>
                  <a:rPr lang="en-US" altLang="zh-CN" dirty="0"/>
                  <a:t>Huffman</a:t>
                </a:r>
                <a:r>
                  <a:rPr lang="zh-CN" altLang="en-US" dirty="0"/>
                  <a:t>树从根部到中心词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的路径中包含节点个数；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</m:oMath>
                </a14:m>
                <a:r>
                  <a:rPr lang="zh-CN" altLang="en-US" dirty="0"/>
                  <a:t>为到中心词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的路径中第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个节点的所对应的子树代码，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{0,1}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</m:oMath>
                </a14:m>
                <a:r>
                  <a:rPr lang="zh-CN" altLang="en-US" dirty="0"/>
                  <a:t>为路径中第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个节点所对应的向量，不包括叶子节点；</a:t>
                </a:r>
                <a:endParaRPr lang="en-US" altLang="zh-CN" dirty="0"/>
              </a:p>
              <a:p>
                <a:r>
                  <a:rPr lang="zh-CN" altLang="en-US" dirty="0"/>
                  <a:t>综上：该式意思为从</a:t>
                </a:r>
                <a:r>
                  <a:rPr lang="en-US" altLang="zh-CN" dirty="0"/>
                  <a:t>Huffman</a:t>
                </a:r>
                <a:r>
                  <a:rPr lang="zh-CN" altLang="en-US" dirty="0"/>
                  <a:t>树的根部到达中心词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的路径中，经过每个节点时，“左拐”或者“右拐”的概率乘积，即为从背景词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𝐶𝑜𝑛𝑡𝑒𝑥𝑡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可以预测到中心词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的概率大小。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6F3169E7-057D-401C-92B4-60B3BB7689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0270" y="2171769"/>
                <a:ext cx="9603275" cy="3903106"/>
              </a:xfrm>
              <a:blipFill>
                <a:blip r:embed="rId4"/>
                <a:stretch>
                  <a:fillRect l="-571" r="-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1FEF230E-FC81-4169-994C-124C3A111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9C75C60-8D18-44C2-BEA1-C89872524F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084403"/>
              </p:ext>
            </p:extLst>
          </p:nvPr>
        </p:nvGraphicFramePr>
        <p:xfrm>
          <a:off x="3848195" y="2630658"/>
          <a:ext cx="4167424" cy="511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" name="Equation" r:id="rId5" imgW="2692400" imgH="330200" progId="Equation.DSMT4">
                  <p:embed/>
                </p:oleObj>
              </mc:Choice>
              <mc:Fallback>
                <p:oleObj name="Equation" r:id="rId5" imgW="2692400" imgH="330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9C75C60-8D18-44C2-BEA1-C89872524F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8195" y="2630658"/>
                        <a:ext cx="4167424" cy="5117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9730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CBOW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A3632B-2C55-45A6-93AD-DE1BB62A60F2}"/>
              </a:ext>
            </a:extLst>
          </p:cNvPr>
          <p:cNvSpPr txBox="1"/>
          <p:nvPr/>
        </p:nvSpPr>
        <p:spPr>
          <a:xfrm>
            <a:off x="7116024" y="6284723"/>
            <a:ext cx="44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r>
              <a:rPr lang="zh-CN" altLang="en-US" dirty="0"/>
              <a:t>：</a:t>
            </a:r>
            <a:r>
              <a:rPr lang="en-US" altLang="zh-CN" dirty="0"/>
              <a:t>[1]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刘建平，基于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hs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的模型</a:t>
            </a:r>
            <a:endParaRPr lang="zh-CN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6F3169E7-057D-401C-92B4-60B3BB7689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0270" y="2171769"/>
                <a:ext cx="9603275" cy="390310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其中，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该式意思是如果某非根节点是正类，那么用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计算其概率；否则，用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计算概率。其中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代表了</a:t>
                </a:r>
                <a:r>
                  <a:rPr lang="en-US" altLang="zh-CN" dirty="0"/>
                  <a:t>sigmoid</a:t>
                </a:r>
                <a:r>
                  <a:rPr lang="zh-CN" altLang="en-US" dirty="0"/>
                  <a:t>的函数，这是比较常用的激活函数。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该函数的图像如右上图所示。该激活函数中，无论是从左边走还是从右边走，都是要使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</m:oMath>
                </a14:m>
                <a:r>
                  <a:rPr lang="zh-CN" altLang="en-US" dirty="0"/>
                  <a:t>最大，因此我们沿着梯度上升方向，也就是不断加和求最优。</a:t>
                </a:r>
              </a:p>
            </p:txBody>
          </p:sp>
        </mc:Choice>
        <mc:Fallback xmlns="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6F3169E7-057D-401C-92B4-60B3BB7689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0270" y="2171769"/>
                <a:ext cx="9603275" cy="3903106"/>
              </a:xfrm>
              <a:blipFill>
                <a:blip r:embed="rId4"/>
                <a:stretch>
                  <a:fillRect l="-571" r="-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1FEF230E-FC81-4169-994C-124C3A111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F5ACEA8-ED95-48AE-A944-F666DD921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45FA2503-850F-4BE7-A4CF-1FA8CF1CD5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319350"/>
              </p:ext>
            </p:extLst>
          </p:nvPr>
        </p:nvGraphicFramePr>
        <p:xfrm>
          <a:off x="2152187" y="2171769"/>
          <a:ext cx="3705405" cy="860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" name="Equation" r:id="rId5" imgW="2412720" imgH="558720" progId="Equation.DSMT4">
                  <p:embed/>
                </p:oleObj>
              </mc:Choice>
              <mc:Fallback>
                <p:oleObj name="Equation" r:id="rId5" imgW="2412720" imgH="55872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C88149FD-E833-4D44-B7DC-2E337469F1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187" y="2171769"/>
                        <a:ext cx="3705405" cy="8605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12">
            <a:extLst>
              <a:ext uri="{FF2B5EF4-FFF2-40B4-BE49-F238E27FC236}">
                <a16:creationId xmlns:a16="http://schemas.microsoft.com/office/drawing/2014/main" id="{9D95A900-0557-45E9-8FE1-9D2760F56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0B255704-FA60-49E3-A25B-9955A02C8F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061912"/>
              </p:ext>
            </p:extLst>
          </p:nvPr>
        </p:nvGraphicFramePr>
        <p:xfrm>
          <a:off x="2152187" y="3881195"/>
          <a:ext cx="3533270" cy="587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8" name="Equation" r:id="rId7" imgW="2362200" imgH="393700" progId="Equation.DSMT4">
                  <p:embed/>
                </p:oleObj>
              </mc:Choice>
              <mc:Fallback>
                <p:oleObj name="Equation" r:id="rId7" imgW="2362200" imgH="3937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187" y="3881195"/>
                        <a:ext cx="3533270" cy="5872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4B0EC328-FCC1-4A2F-9439-5300749EC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2621" y="953324"/>
            <a:ext cx="3610924" cy="207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46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CBOW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A3632B-2C55-45A6-93AD-DE1BB62A60F2}"/>
              </a:ext>
            </a:extLst>
          </p:cNvPr>
          <p:cNvSpPr txBox="1"/>
          <p:nvPr/>
        </p:nvSpPr>
        <p:spPr>
          <a:xfrm>
            <a:off x="7116024" y="6284723"/>
            <a:ext cx="44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r>
              <a:rPr lang="zh-CN" altLang="en-US" dirty="0"/>
              <a:t>：</a:t>
            </a:r>
            <a:r>
              <a:rPr lang="en-US" altLang="zh-CN" dirty="0"/>
              <a:t>[1]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刘建平，基于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hs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的模型</a:t>
            </a:r>
            <a:endParaRPr lang="zh-CN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6F3169E7-057D-401C-92B4-60B3BB7689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0270" y="2171769"/>
                <a:ext cx="9603275" cy="390310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Sigmoid</a:t>
                </a:r>
                <a:r>
                  <a:rPr lang="zh-CN" altLang="en-US" dirty="0"/>
                  <a:t>函数的另一个好用的性质是：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为了方便计算，我们可以将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由分段函数化成：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将其代入神经概率模型中常用的对数似然函数</a:t>
                </a:r>
                <a:endParaRPr lang="en-US" altLang="zh-CN" dirty="0"/>
              </a:p>
              <a:p>
                <a:r>
                  <a:rPr lang="zh-CN" altLang="en-US" dirty="0"/>
                  <a:t>之前提过                                                 故得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6F3169E7-057D-401C-92B4-60B3BB7689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0270" y="2171769"/>
                <a:ext cx="9603275" cy="3903106"/>
              </a:xfrm>
              <a:blipFill>
                <a:blip r:embed="rId4"/>
                <a:stretch>
                  <a:fillRect l="-571" t="-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1FEF230E-FC81-4169-994C-124C3A111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9DCE0F-70A7-4ABE-878B-6409C7622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9A3885B-3CD0-402B-9BE1-5ED917E1C3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360368"/>
              </p:ext>
            </p:extLst>
          </p:nvPr>
        </p:nvGraphicFramePr>
        <p:xfrm>
          <a:off x="1458455" y="2650090"/>
          <a:ext cx="5776913" cy="407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3" name="Equation" r:id="rId5" imgW="2831760" imgH="203040" progId="Equation.DSMT4">
                  <p:embed/>
                </p:oleObj>
              </mc:Choice>
              <mc:Fallback>
                <p:oleObj name="Equation" r:id="rId5" imgW="2831760" imgH="2030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8455" y="2650090"/>
                        <a:ext cx="5776913" cy="4075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>
            <a:extLst>
              <a:ext uri="{FF2B5EF4-FFF2-40B4-BE49-F238E27FC236}">
                <a16:creationId xmlns:a16="http://schemas.microsoft.com/office/drawing/2014/main" id="{8D368CF1-6362-4F4E-9119-C4FC2D474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0BF1F1AA-D653-4EE4-A5BE-22B177D3A3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615004"/>
              </p:ext>
            </p:extLst>
          </p:nvPr>
        </p:nvGraphicFramePr>
        <p:xfrm>
          <a:off x="1400175" y="3556000"/>
          <a:ext cx="5776913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4" name="Equation" r:id="rId7" imgW="3085920" imgH="330120" progId="Equation.DSMT4">
                  <p:embed/>
                </p:oleObj>
              </mc:Choice>
              <mc:Fallback>
                <p:oleObj name="Equation" r:id="rId7" imgW="3085920" imgH="3301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75" y="3556000"/>
                        <a:ext cx="5776913" cy="617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rId9" action="ppaction://hlinksldjump"/>
            <a:extLst>
              <a:ext uri="{FF2B5EF4-FFF2-40B4-BE49-F238E27FC236}">
                <a16:creationId xmlns:a16="http://schemas.microsoft.com/office/drawing/2014/main" id="{84055886-0D28-4902-BEBF-3966485721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517122"/>
              </p:ext>
            </p:extLst>
          </p:nvPr>
        </p:nvGraphicFramePr>
        <p:xfrm>
          <a:off x="2534983" y="4700908"/>
          <a:ext cx="3322610" cy="407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5" name="Equation" r:id="rId10" imgW="2692080" imgH="330120" progId="Equation.DSMT4">
                  <p:embed/>
                </p:oleObj>
              </mc:Choice>
              <mc:Fallback>
                <p:oleObj name="Equation" r:id="rId10" imgW="2692080" imgH="33012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9C75C60-8D18-44C2-BEA1-C89872524F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4983" y="4700908"/>
                        <a:ext cx="3322610" cy="4079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1">
            <a:extLst>
              <a:ext uri="{FF2B5EF4-FFF2-40B4-BE49-F238E27FC236}">
                <a16:creationId xmlns:a16="http://schemas.microsoft.com/office/drawing/2014/main" id="{779EA1E4-03B3-4165-8D18-8EDCFF221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7DC92BD0-67A4-48B2-A491-8E4E14CE53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9058791"/>
              </p:ext>
            </p:extLst>
          </p:nvPr>
        </p:nvGraphicFramePr>
        <p:xfrm>
          <a:off x="6538913" y="4259263"/>
          <a:ext cx="2584450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6" name="Equation" r:id="rId12" imgW="2108160" imgH="266400" progId="Equation.DSMT4">
                  <p:embed/>
                </p:oleObj>
              </mc:Choice>
              <mc:Fallback>
                <p:oleObj name="Equation" r:id="rId12" imgW="2108160" imgH="2664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8913" y="4259263"/>
                        <a:ext cx="2584450" cy="3317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3">
            <a:extLst>
              <a:ext uri="{FF2B5EF4-FFF2-40B4-BE49-F238E27FC236}">
                <a16:creationId xmlns:a16="http://schemas.microsoft.com/office/drawing/2014/main" id="{E1DA75CE-B4DF-41B3-8F4D-AB64E305F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C9D52672-6FEC-429B-9874-83623CB568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075769"/>
              </p:ext>
            </p:extLst>
          </p:nvPr>
        </p:nvGraphicFramePr>
        <p:xfrm>
          <a:off x="1400175" y="5108880"/>
          <a:ext cx="5612621" cy="94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7" name="Equation" r:id="rId14" imgW="4064000" imgH="685800" progId="Equation.DSMT4">
                  <p:embed/>
                </p:oleObj>
              </mc:Choice>
              <mc:Fallback>
                <p:oleObj name="Equation" r:id="rId14" imgW="4064000" imgH="6858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0175" y="5108880"/>
                        <a:ext cx="5612621" cy="9449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8214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Word2vec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是什么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1FE05-E891-4177-9A63-3CA57540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是一种可以用于训练词向量的模型工具。</a:t>
            </a:r>
            <a:endParaRPr lang="en-US" altLang="zh-CN" dirty="0"/>
          </a:p>
          <a:p>
            <a:r>
              <a:rPr lang="zh-CN" altLang="en-US" dirty="0"/>
              <a:t>工具中包含两个模型：</a:t>
            </a:r>
            <a:r>
              <a:rPr lang="en-US" altLang="zh-CN" dirty="0"/>
              <a:t>CBOW</a:t>
            </a:r>
            <a:r>
              <a:rPr lang="zh-CN" altLang="en-US" dirty="0"/>
              <a:t>和</a:t>
            </a:r>
            <a:r>
              <a:rPr lang="en-US" altLang="zh-CN" dirty="0"/>
              <a:t>Skip-gram</a:t>
            </a:r>
            <a:r>
              <a:rPr lang="zh-CN" altLang="en-US" dirty="0"/>
              <a:t>，和两个近似训练的方法：</a:t>
            </a:r>
            <a:r>
              <a:rPr lang="en-US" altLang="zh-CN" dirty="0"/>
              <a:t>Hierarchical Softmax</a:t>
            </a:r>
            <a:r>
              <a:rPr lang="zh-CN" altLang="en-US" dirty="0"/>
              <a:t>和</a:t>
            </a:r>
            <a:r>
              <a:rPr lang="en-US" altLang="zh-CN" dirty="0"/>
              <a:t>Negative Sampling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常见的做法是，我们先用</a:t>
            </a:r>
            <a:r>
              <a:rPr lang="en-US" altLang="zh-CN" dirty="0"/>
              <a:t>word2vec</a:t>
            </a:r>
            <a:r>
              <a:rPr lang="zh-CN" altLang="en-US" dirty="0"/>
              <a:t>在公开数据集上预训练词向量，加载到自己的模型中，对词向量进行调整，调整成适合自己数据集的词向量。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2806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CBOW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A3632B-2C55-45A6-93AD-DE1BB62A60F2}"/>
              </a:ext>
            </a:extLst>
          </p:cNvPr>
          <p:cNvSpPr txBox="1"/>
          <p:nvPr/>
        </p:nvSpPr>
        <p:spPr>
          <a:xfrm>
            <a:off x="7116024" y="6284723"/>
            <a:ext cx="44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r>
              <a:rPr lang="zh-CN" altLang="en-US" dirty="0"/>
              <a:t>：</a:t>
            </a:r>
            <a:r>
              <a:rPr lang="en-US" altLang="zh-CN" dirty="0"/>
              <a:t>[1]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刘建平，基于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hs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的模型</a:t>
            </a:r>
            <a:endParaRPr lang="zh-CN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6F3169E7-057D-401C-92B4-60B3BB7689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0270" y="2171769"/>
                <a:ext cx="9603275" cy="390310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令</a:t>
                </a:r>
                <a:endParaRPr lang="en-US" altLang="zh-CN" dirty="0"/>
              </a:p>
              <a:p>
                <a:r>
                  <a:rPr lang="zh-CN" altLang="en-US" dirty="0"/>
                  <a:t>是基于</a:t>
                </a:r>
                <a:r>
                  <a:rPr lang="en-US" altLang="zh-CN" dirty="0"/>
                  <a:t>hs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CBOW</a:t>
                </a:r>
                <a:r>
                  <a:rPr lang="zh-CN" altLang="en-US" dirty="0"/>
                  <a:t>模型的目标函数，这里需要解释的是，由于是求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</m:oMath>
                </a14:m>
                <a:r>
                  <a:rPr lang="zh-CN" altLang="en-US" dirty="0"/>
                  <a:t>的最大值，因此梯度下降法可以被称作“梯度上升”用来提示求目标函数最大值。</a:t>
                </a:r>
                <a:endParaRPr lang="en-US" altLang="zh-CN" dirty="0"/>
              </a:p>
              <a:p>
                <a:r>
                  <a:rPr lang="zh-CN" altLang="en-US" dirty="0"/>
                  <a:t>对目标函数求求关于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参数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</m:oMath>
                </a14:m>
                <a:r>
                  <a:rPr lang="zh-CN" altLang="en-US" dirty="0"/>
                  <a:t>的偏导：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</m:oMath>
                </a14:m>
                <a:r>
                  <a:rPr lang="zh-CN" altLang="en-US" dirty="0"/>
                  <a:t>的更新规则</a:t>
                </a:r>
                <a:r>
                  <a:rPr lang="en-US" altLang="zh-CN" dirty="0"/>
                  <a:t>					</a:t>
                </a:r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zh-CN" altLang="en-US" dirty="0"/>
                  <a:t>代表学习率。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6F3169E7-057D-401C-92B4-60B3BB7689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0270" y="2171769"/>
                <a:ext cx="9603275" cy="3903106"/>
              </a:xfrm>
              <a:blipFill>
                <a:blip r:embed="rId4"/>
                <a:stretch>
                  <a:fillRect l="-571" b="-18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1FEF230E-FC81-4169-994C-124C3A111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B0737C-2781-4445-AEB6-6908EF079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0603" y="2092173"/>
            <a:ext cx="1363225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170E16D-2291-4CA6-8F54-53DB9E4EF4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65090"/>
              </p:ext>
            </p:extLst>
          </p:nvPr>
        </p:nvGraphicFramePr>
        <p:xfrm>
          <a:off x="1721139" y="2212407"/>
          <a:ext cx="5548794" cy="422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0" name="Equation" r:id="rId5" imgW="3632200" imgH="279400" progId="Equation.DSMT4">
                  <p:embed/>
                </p:oleObj>
              </mc:Choice>
              <mc:Fallback>
                <p:oleObj name="Equation" r:id="rId5" imgW="3632200" imgH="279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1139" y="2212407"/>
                        <a:ext cx="5548794" cy="42253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>
            <a:extLst>
              <a:ext uri="{FF2B5EF4-FFF2-40B4-BE49-F238E27FC236}">
                <a16:creationId xmlns:a16="http://schemas.microsoft.com/office/drawing/2014/main" id="{A67869F6-A69A-4ED3-A069-445912CFA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8456" y="3558183"/>
            <a:ext cx="1341494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C3919B2-5F0D-4748-ADCA-5AE96F0A77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978179"/>
              </p:ext>
            </p:extLst>
          </p:nvPr>
        </p:nvGraphicFramePr>
        <p:xfrm>
          <a:off x="1445955" y="4123322"/>
          <a:ext cx="5670069" cy="1343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1" name="Equation" r:id="rId7" imgW="4178300" imgH="990600" progId="Equation.DSMT4">
                  <p:embed/>
                </p:oleObj>
              </mc:Choice>
              <mc:Fallback>
                <p:oleObj name="Equation" r:id="rId7" imgW="4178300" imgH="990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5955" y="4123322"/>
                        <a:ext cx="5670069" cy="13437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5">
            <a:extLst>
              <a:ext uri="{FF2B5EF4-FFF2-40B4-BE49-F238E27FC236}">
                <a16:creationId xmlns:a16="http://schemas.microsoft.com/office/drawing/2014/main" id="{47695134-868F-4802-88BE-BACDC21DD5B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268299" y="5806061"/>
            <a:ext cx="1377094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C0BB6D27-552C-4116-9A20-9C3894D19F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807583"/>
              </p:ext>
            </p:extLst>
          </p:nvPr>
        </p:nvGraphicFramePr>
        <p:xfrm>
          <a:off x="3268300" y="5650384"/>
          <a:ext cx="4214562" cy="409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12" name="Equation" r:id="rId9" imgW="2616200" imgH="254000" progId="Equation.DSMT4">
                  <p:embed/>
                </p:oleObj>
              </mc:Choice>
              <mc:Fallback>
                <p:oleObj name="Equation" r:id="rId9" imgW="2616200" imgH="2540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8300" y="5650384"/>
                        <a:ext cx="4214562" cy="4096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1350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CBOW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3A3632B-2C55-45A6-93AD-DE1BB62A60F2}"/>
              </a:ext>
            </a:extLst>
          </p:cNvPr>
          <p:cNvSpPr txBox="1"/>
          <p:nvPr/>
        </p:nvSpPr>
        <p:spPr>
          <a:xfrm>
            <a:off x="7116024" y="6284723"/>
            <a:ext cx="44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r>
              <a:rPr lang="zh-CN" altLang="en-US" dirty="0"/>
              <a:t>：</a:t>
            </a:r>
            <a:r>
              <a:rPr lang="en-US" altLang="zh-CN" dirty="0"/>
              <a:t>[1]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刘建平，基于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hs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的模型</a:t>
            </a:r>
            <a:endParaRPr lang="zh-CN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6F3169E7-057D-401C-92B4-60B3BB7689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0270" y="2171769"/>
                <a:ext cx="9603275" cy="390310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令</a:t>
                </a:r>
                <a:endParaRPr lang="en-US" altLang="zh-CN" dirty="0"/>
              </a:p>
              <a:p>
                <a:r>
                  <a:rPr lang="zh-CN" altLang="en-US" dirty="0"/>
                  <a:t>是基于</a:t>
                </a:r>
                <a:r>
                  <a:rPr lang="en-US" altLang="zh-CN" dirty="0"/>
                  <a:t>hs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CBOW</a:t>
                </a:r>
                <a:r>
                  <a:rPr lang="zh-CN" altLang="en-US" dirty="0"/>
                  <a:t>模型的目标函数，这里需要解释的是，由于是求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</m:oMath>
                </a14:m>
                <a:r>
                  <a:rPr lang="zh-CN" altLang="en-US" dirty="0"/>
                  <a:t>的最大值，因此梯度下降法可以被称作“梯度上升”用来提示求目标函数最大值。</a:t>
                </a:r>
                <a:endParaRPr lang="en-US" altLang="zh-CN" dirty="0"/>
              </a:p>
              <a:p>
                <a:r>
                  <a:rPr lang="zh-CN" altLang="en-US" dirty="0"/>
                  <a:t>对目标函数求求关于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参数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</m:oMath>
                </a14:m>
                <a:r>
                  <a:rPr lang="zh-CN" altLang="en-US" dirty="0"/>
                  <a:t>的偏导：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</m:oMath>
                </a14:m>
                <a:r>
                  <a:rPr lang="zh-CN" altLang="en-US" dirty="0"/>
                  <a:t>的更新规则</a:t>
                </a:r>
                <a:r>
                  <a:rPr lang="en-US" altLang="zh-CN" dirty="0"/>
                  <a:t>					</a:t>
                </a:r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zh-CN" altLang="en-US" dirty="0"/>
                  <a:t>代表学习率。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6F3169E7-057D-401C-92B4-60B3BB7689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0270" y="2171769"/>
                <a:ext cx="9603275" cy="3903106"/>
              </a:xfrm>
              <a:blipFill>
                <a:blip r:embed="rId4"/>
                <a:stretch>
                  <a:fillRect l="-571" b="-18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1FEF230E-FC81-4169-994C-124C3A111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B0737C-2781-4445-AEB6-6908EF079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0603" y="2092173"/>
            <a:ext cx="1363225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170E16D-2291-4CA6-8F54-53DB9E4EF4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21139" y="2212407"/>
          <a:ext cx="5548794" cy="422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6" name="Equation" r:id="rId5" imgW="3632200" imgH="279400" progId="Equation.DSMT4">
                  <p:embed/>
                </p:oleObj>
              </mc:Choice>
              <mc:Fallback>
                <p:oleObj name="Equation" r:id="rId5" imgW="3632200" imgH="27940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A170E16D-2291-4CA6-8F54-53DB9E4EF4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1139" y="2212407"/>
                        <a:ext cx="5548794" cy="42253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>
            <a:extLst>
              <a:ext uri="{FF2B5EF4-FFF2-40B4-BE49-F238E27FC236}">
                <a16:creationId xmlns:a16="http://schemas.microsoft.com/office/drawing/2014/main" id="{A67869F6-A69A-4ED3-A069-445912CFA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8456" y="3558183"/>
            <a:ext cx="1341494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C3919B2-5F0D-4748-ADCA-5AE96F0A77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5955" y="4123322"/>
          <a:ext cx="5670069" cy="1343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7" name="Equation" r:id="rId7" imgW="4178300" imgH="990600" progId="Equation.DSMT4">
                  <p:embed/>
                </p:oleObj>
              </mc:Choice>
              <mc:Fallback>
                <p:oleObj name="Equation" r:id="rId7" imgW="4178300" imgH="99060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BC3919B2-5F0D-4748-ADCA-5AE96F0A77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5955" y="4123322"/>
                        <a:ext cx="5670069" cy="13437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5">
            <a:extLst>
              <a:ext uri="{FF2B5EF4-FFF2-40B4-BE49-F238E27FC236}">
                <a16:creationId xmlns:a16="http://schemas.microsoft.com/office/drawing/2014/main" id="{47695134-868F-4802-88BE-BACDC21DD5B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268299" y="5806061"/>
            <a:ext cx="1377094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C0BB6D27-552C-4116-9A20-9C3894D19F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68300" y="5650384"/>
          <a:ext cx="4214562" cy="409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8" name="Equation" r:id="rId9" imgW="2616200" imgH="254000" progId="Equation.DSMT4">
                  <p:embed/>
                </p:oleObj>
              </mc:Choice>
              <mc:Fallback>
                <p:oleObj name="Equation" r:id="rId9" imgW="2616200" imgH="254000" progId="Equation.DSMT4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C0BB6D27-552C-4116-9A20-9C3894D19F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8300" y="5650384"/>
                        <a:ext cx="4214562" cy="4096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3529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CBOW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接下来可以对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zh-CN" altLang="en-US" dirty="0"/>
                  <a:t>求偏导得，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zh-CN" altLang="en-US" dirty="0"/>
                  <a:t>为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个背景词（即上下文词）词向量的累加和，对背景词的词向量们更新，采用的方法是将路径上的每一步的贡献，累加到所有背景词词向量上，即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到此，便将参数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bSup>
                  </m:oMath>
                </a14:m>
                <a:r>
                  <a:rPr lang="zh-CN" altLang="en-US" dirty="0"/>
                  <a:t>的更新过程得到，即背景词的词向量更新，路径中非叶子节点的向量更新，根据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的上下文找到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的概率更大。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1" r="-32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0111452C-FD47-424D-9802-EDB115771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DED4999-1414-4166-BFA0-EF24996E4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939684"/>
              </p:ext>
            </p:extLst>
          </p:nvPr>
        </p:nvGraphicFramePr>
        <p:xfrm>
          <a:off x="1458455" y="2658324"/>
          <a:ext cx="2688382" cy="546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0" name="Equation" r:id="rId4" imgW="2133360" imgH="431640" progId="Equation.DSMT4">
                  <p:embed/>
                </p:oleObj>
              </mc:Choice>
              <mc:Fallback>
                <p:oleObj name="Equation" r:id="rId4" imgW="2133360" imgH="4316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8455" y="2658324"/>
                        <a:ext cx="2688382" cy="5468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7">
            <a:extLst>
              <a:ext uri="{FF2B5EF4-FFF2-40B4-BE49-F238E27FC236}">
                <a16:creationId xmlns:a16="http://schemas.microsoft.com/office/drawing/2014/main" id="{00C5C9CC-E564-4EA4-AEA4-D6EFFA64F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554BA71-4B35-4E63-9B53-9BA37C289B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981556"/>
              </p:ext>
            </p:extLst>
          </p:nvPr>
        </p:nvGraphicFramePr>
        <p:xfrm>
          <a:off x="1458455" y="3969573"/>
          <a:ext cx="4326709" cy="546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1" name="Equation" r:id="rId6" imgW="3403600" imgH="431800" progId="Equation.DSMT4">
                  <p:embed/>
                </p:oleObj>
              </mc:Choice>
              <mc:Fallback>
                <p:oleObj name="Equation" r:id="rId6" imgW="3403600" imgH="431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8455" y="3969573"/>
                        <a:ext cx="4326709" cy="5468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0838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Skip-gram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与之前不同这个模型是通过中心词预测上下文词。</a:t>
                </a:r>
                <a:endParaRPr lang="en-US" altLang="zh-CN" dirty="0"/>
              </a:p>
              <a:p>
                <a:r>
                  <a:rPr lang="zh-CN" altLang="en-US" dirty="0"/>
                  <a:t>根据</a:t>
                </a:r>
                <a:r>
                  <a:rPr lang="en-US" altLang="zh-CN" dirty="0">
                    <a:hlinkClick r:id="rId2" action="ppaction://hlinksldjump"/>
                  </a:rPr>
                  <a:t>hs</a:t>
                </a:r>
                <a:r>
                  <a:rPr lang="zh-CN" altLang="en-US" dirty="0">
                    <a:hlinkClick r:id="rId2" action="ppaction://hlinksldjump"/>
                  </a:rPr>
                  <a:t>过程的图</a:t>
                </a:r>
                <a:r>
                  <a:rPr lang="zh-CN" altLang="en-US" dirty="0"/>
                  <a:t>，可以看到从输入到投影层是一个恒等映射，直接为中心词向量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输出的过程和</a:t>
                </a:r>
                <a:r>
                  <a:rPr lang="en-US" altLang="zh-CN" dirty="0"/>
                  <a:t>CBOW</a:t>
                </a:r>
                <a:r>
                  <a:rPr lang="zh-CN" altLang="en-US" dirty="0"/>
                  <a:t>类似，区别在于：</a:t>
                </a:r>
                <a:endParaRPr lang="en-US" altLang="zh-CN" dirty="0"/>
              </a:p>
              <a:p>
                <a:r>
                  <a:rPr lang="en-US" altLang="zh-CN" dirty="0"/>
                  <a:t>Skip-gram</a:t>
                </a:r>
                <a:r>
                  <a:rPr lang="zh-CN" altLang="en-US" dirty="0"/>
                  <a:t>中的根节点为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中心词词向量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，经过</a:t>
                </a:r>
                <a:r>
                  <a:rPr lang="en-US" altLang="zh-CN" dirty="0"/>
                  <a:t>Huffman</a:t>
                </a:r>
                <a:r>
                  <a:rPr lang="zh-CN" altLang="en-US" dirty="0"/>
                  <a:t>树需要到达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𝐶𝑜𝑛𝑡𝑒𝑥𝑡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词向量，而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𝐶𝑜𝑛𝑡𝑒𝑥𝑡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有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个，因此每到达一个就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更新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</m:oMath>
                </a14:m>
                <a:r>
                  <a:rPr lang="zh-CN" altLang="en-US" dirty="0"/>
                  <a:t>。然后到语料库的下一个词继续初始化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新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中心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词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的词向量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71" r="-3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8469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Negative Sampling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1FE05-E891-4177-9A63-3CA575407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271357"/>
            <a:ext cx="9603275" cy="3294576"/>
          </a:xfrm>
        </p:spPr>
        <p:txBody>
          <a:bodyPr/>
          <a:lstStyle/>
          <a:p>
            <a:r>
              <a:rPr lang="zh-CN" altLang="en-US" dirty="0"/>
              <a:t>这个方法是</a:t>
            </a:r>
            <a:r>
              <a:rPr lang="en-US" altLang="zh-CN" dirty="0" err="1"/>
              <a:t>Mikolov</a:t>
            </a:r>
            <a:r>
              <a:rPr lang="zh-CN" altLang="en-US" dirty="0"/>
              <a:t>在文</a:t>
            </a:r>
            <a:r>
              <a:rPr lang="en-US" altLang="zh-CN" dirty="0"/>
              <a:t>[1]</a:t>
            </a:r>
            <a:r>
              <a:rPr lang="zh-CN" altLang="en-US" dirty="0"/>
              <a:t>中提出的，这个方法用来提高词的训练速度并且改善了词向量的质量。</a:t>
            </a:r>
            <a:endParaRPr lang="en-US" altLang="zh-CN" dirty="0"/>
          </a:p>
          <a:p>
            <a:r>
              <a:rPr lang="zh-CN" altLang="en-US" dirty="0"/>
              <a:t>规定被预测的词为正样本，其他词为负样本。因此“负采样”的意思就是取部分负样本来更新参数。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58AC29-A145-406E-A603-9982D869B34F}"/>
              </a:ext>
            </a:extLst>
          </p:cNvPr>
          <p:cNvSpPr txBox="1"/>
          <p:nvPr/>
        </p:nvSpPr>
        <p:spPr>
          <a:xfrm>
            <a:off x="1267485" y="6284723"/>
            <a:ext cx="103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r>
              <a:rPr lang="zh-CN" altLang="en-US" dirty="0"/>
              <a:t>：</a:t>
            </a:r>
            <a:r>
              <a:rPr lang="en-US" altLang="zh-CN" dirty="0"/>
              <a:t>[1]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Distributed representations of words and phrases and their compositionality. </a:t>
            </a:r>
            <a:endParaRPr lang="zh-CN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404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CBOW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0269" y="2004302"/>
                <a:ext cx="9603275" cy="4548716"/>
              </a:xfrm>
            </p:spPr>
            <p:txBody>
              <a:bodyPr/>
              <a:lstStyle/>
              <a:p>
                <a:r>
                  <a:rPr lang="en-US" altLang="zh-CN" dirty="0"/>
                  <a:t>CBOW</a:t>
                </a:r>
                <a:r>
                  <a:rPr lang="zh-CN" altLang="en-US" dirty="0"/>
                  <a:t>是通过上下文词（背景词）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𝐶𝑜𝑛𝑡𝑒𝑥𝑡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来预测中心词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，因此对于已知的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个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𝐶𝑜𝑛𝑡𝑒𝑥𝑡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是一个正样本，其它词就是负样本，即：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其中</m:t>
                    </m:r>
                    <m:acc>
                      <m:accPr>
                        <m:chr m:val="̃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acc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/>
                  <a:t>代表词库所有的词。此式说明正样本标签为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，负样本标签为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对于一组给定的正样本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𝐶𝑜𝑛𝑡𝑒𝑥𝑡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我们需要最大化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在此式中，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𝑁𝐸𝐺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代表了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的负采样样本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𝑁𝐸𝐺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/>
                  <a:t>此式说明给定上下文，需要预测某个词，最大化从其样本集合中预测到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/>
                  <a:t>的概率。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0269" y="2004302"/>
                <a:ext cx="9603275" cy="4548716"/>
              </a:xfrm>
              <a:blipFill>
                <a:blip r:embed="rId3"/>
                <a:stretch>
                  <a:fillRect l="-571" t="-268" r="-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8864C9F0-60DA-4130-A3C2-F753CA089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8455" y="2953693"/>
            <a:ext cx="1855666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F211DBA-FB43-4ABB-923A-2EDEC28907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543816"/>
              </p:ext>
            </p:extLst>
          </p:nvPr>
        </p:nvGraphicFramePr>
        <p:xfrm>
          <a:off x="1987566" y="2907976"/>
          <a:ext cx="2474708" cy="95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" name="Equation" r:id="rId4" imgW="1256755" imgH="482391" progId="Equation.DSMT4">
                  <p:embed/>
                </p:oleObj>
              </mc:Choice>
              <mc:Fallback>
                <p:oleObj name="Equation" r:id="rId4" imgW="1256755" imgH="482391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66" y="2907976"/>
                        <a:ext cx="2474708" cy="9506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B89AD73-832F-4C6E-A32B-504B0FFE0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7566" y="5014210"/>
            <a:ext cx="1470673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270725A-647C-4C4A-A828-D003C144F1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524818"/>
              </p:ext>
            </p:extLst>
          </p:nvPr>
        </p:nvGraphicFramePr>
        <p:xfrm>
          <a:off x="1987567" y="4776007"/>
          <a:ext cx="5074763" cy="57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7" name="Equation" r:id="rId6" imgW="2438400" imgH="279400" progId="Equation.DSMT4">
                  <p:embed/>
                </p:oleObj>
              </mc:Choice>
              <mc:Fallback>
                <p:oleObj name="Equation" r:id="rId6" imgW="2438400" imgH="279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7567" y="4776007"/>
                        <a:ext cx="5074763" cy="575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11829A7-C1EC-44F2-B4DE-22126787FE29}"/>
              </a:ext>
            </a:extLst>
          </p:cNvPr>
          <p:cNvSpPr txBox="1"/>
          <p:nvPr/>
        </p:nvSpPr>
        <p:spPr>
          <a:xfrm>
            <a:off x="1231271" y="6284723"/>
            <a:ext cx="1038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r>
              <a:rPr lang="zh-CN" altLang="en-US" dirty="0"/>
              <a:t>：</a:t>
            </a:r>
            <a:r>
              <a:rPr lang="en-US" altLang="zh-CN" dirty="0"/>
              <a:t>[1]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基于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Negative Sampling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的模型</a:t>
            </a:r>
            <a:r>
              <a:rPr lang="en-US" altLang="zh-CN" dirty="0"/>
              <a:t>[2]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word2vec 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中的数学原理详解</a:t>
            </a:r>
            <a:r>
              <a:rPr lang="en-US" altLang="zh-CN" dirty="0"/>
              <a:t>[3]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word2vec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源码</a:t>
            </a:r>
          </a:p>
        </p:txBody>
      </p:sp>
    </p:spTree>
    <p:extLst>
      <p:ext uri="{BB962C8B-B14F-4D97-AF65-F5344CB8AC3E}">
        <p14:creationId xmlns:p14="http://schemas.microsoft.com/office/powerpoint/2010/main" val="665988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CBOW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0270" y="2171769"/>
                <a:ext cx="9603275" cy="4183764"/>
              </a:xfrm>
            </p:spPr>
            <p:txBody>
              <a:bodyPr/>
              <a:lstStyle/>
              <a:p>
                <a:r>
                  <a:rPr lang="zh-CN" altLang="en-US" dirty="0"/>
                  <a:t>这个采样集合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𝑁𝐸𝐺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通过负采样算法得出。</a:t>
                </a:r>
                <a:endParaRPr lang="en-US" altLang="zh-CN" dirty="0"/>
              </a:p>
              <a:p>
                <a:r>
                  <a:rPr lang="zh-CN" altLang="en-US" dirty="0"/>
                  <a:t>负采样算法，简单来讲就是将每个词映射到一个数轴上，这个数轴对应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亿单位的长度，词频越高的词所占的长度越长，低频词反之。然后采样时，系统随机生成一个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亿以内的随机整数，整数落到哪个词的范围内，该词即为负采样词。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中的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为：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</m:oMath>
                </a14:m>
                <a:r>
                  <a:rPr lang="zh-CN" altLang="en-US" dirty="0"/>
                  <a:t>为辅助向量（类比</a:t>
                </a:r>
                <a:r>
                  <a:rPr lang="en-US" altLang="zh-CN" dirty="0"/>
                  <a:t>hs</a:t>
                </a:r>
                <a:r>
                  <a:rPr lang="zh-CN" altLang="en-US" dirty="0"/>
                  <a:t>中的节点向量），和</a:t>
                </a:r>
                <a:r>
                  <a:rPr lang="en-US" altLang="zh-CN" dirty="0"/>
                  <a:t>hs</a:t>
                </a:r>
                <a:r>
                  <a:rPr lang="zh-CN" altLang="en-US" dirty="0"/>
                  <a:t>中的一样，通过</a:t>
                </a:r>
                <a:r>
                  <a:rPr lang="en-US" altLang="zh-CN" dirty="0"/>
                  <a:t>sigmoid</a:t>
                </a:r>
                <a:r>
                  <a:rPr lang="zh-CN" altLang="en-US" dirty="0"/>
                  <a:t>函数，对应二分类问题，如果为正样本，对应正类；负样本，对应负类。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0270" y="2171769"/>
                <a:ext cx="9603275" cy="4183764"/>
              </a:xfrm>
              <a:blipFill>
                <a:blip r:embed="rId3"/>
                <a:stretch>
                  <a:fillRect l="-571" r="-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C36EA2AF-6FFD-4011-AC8B-ABA88F894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0D976FE-9730-41A8-BBB1-50BE6DB34B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549043"/>
              </p:ext>
            </p:extLst>
          </p:nvPr>
        </p:nvGraphicFramePr>
        <p:xfrm>
          <a:off x="1458455" y="4273236"/>
          <a:ext cx="6317023" cy="516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1" name="Equation" r:id="rId4" imgW="3302000" imgH="266700" progId="Equation.DSMT4">
                  <p:embed/>
                </p:oleObj>
              </mc:Choice>
              <mc:Fallback>
                <p:oleObj name="Equation" r:id="rId4" imgW="3302000" imgH="2667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8455" y="4273236"/>
                        <a:ext cx="6317023" cy="5160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A5844825-D137-4D6E-8CB4-6763BF2A9DCE}"/>
              </a:ext>
            </a:extLst>
          </p:cNvPr>
          <p:cNvSpPr txBox="1"/>
          <p:nvPr/>
        </p:nvSpPr>
        <p:spPr>
          <a:xfrm>
            <a:off x="1231271" y="6284723"/>
            <a:ext cx="1038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r>
              <a:rPr lang="zh-CN" altLang="en-US" dirty="0"/>
              <a:t>：</a:t>
            </a:r>
            <a:r>
              <a:rPr lang="en-US" altLang="zh-CN" dirty="0"/>
              <a:t>[1]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基于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Negative Sampling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的模型</a:t>
            </a:r>
            <a:r>
              <a:rPr lang="en-US" altLang="zh-CN" dirty="0"/>
              <a:t>[2]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word2vec 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中的数学原理详解</a:t>
            </a:r>
            <a:r>
              <a:rPr lang="en-US" altLang="zh-CN" dirty="0"/>
              <a:t>[3]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word2vec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源码</a:t>
            </a:r>
          </a:p>
        </p:txBody>
      </p:sp>
    </p:spTree>
    <p:extLst>
      <p:ext uri="{BB962C8B-B14F-4D97-AF65-F5344CB8AC3E}">
        <p14:creationId xmlns:p14="http://schemas.microsoft.com/office/powerpoint/2010/main" val="3273412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CBOW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0270" y="2171769"/>
                <a:ext cx="9603275" cy="4183764"/>
              </a:xfrm>
            </p:spPr>
            <p:txBody>
              <a:bodyPr/>
              <a:lstStyle/>
              <a:p>
                <a:r>
                  <a:rPr lang="zh-CN" altLang="en-US" dirty="0"/>
                  <a:t>可以得到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的表达式为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由于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/>
                  <a:t>时和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𝑁𝐸𝐺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时，概率不同，化简得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注意到这个式子只是关于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参数</m:t>
                    </m:r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的函数。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代表，通过上下文词预测到的词为采样词的概率，采样词可能是目标词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zh-CN" altLang="en-US" i="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也可能</m:t>
                    </m:r>
                    <m:r>
                      <a:rPr lang="zh-CN" altLang="en-US" i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是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𝑁𝐸𝐺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中的某个负样本。如果是目标词我们希望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越大越好；如果是负样本，我们希望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越小越好。两者的变化都会导致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的增大，与前面提到最大化此函数相符合。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0270" y="2171769"/>
                <a:ext cx="9603275" cy="4183764"/>
              </a:xfrm>
              <a:blipFill>
                <a:blip r:embed="rId3"/>
                <a:stretch>
                  <a:fillRect l="-571" r="-32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C36EA2AF-6FFD-4011-AC8B-ABA88F894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A27A81BE-D83B-4FF7-AD22-785754BE1F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734812"/>
              </p:ext>
            </p:extLst>
          </p:nvPr>
        </p:nvGraphicFramePr>
        <p:xfrm>
          <a:off x="2074090" y="2641557"/>
          <a:ext cx="6001601" cy="532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4" name="Equation" r:id="rId4" imgW="3403440" imgH="304560" progId="Equation.DSMT4">
                  <p:embed/>
                </p:oleObj>
              </mc:Choice>
              <mc:Fallback>
                <p:oleObj name="Equation" r:id="rId4" imgW="3403440" imgH="30456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270725A-647C-4C4A-A828-D003C144F1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4090" y="2641557"/>
                        <a:ext cx="6001601" cy="5326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1791A21-B18E-495F-B160-EE32A5BC10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57855"/>
              </p:ext>
            </p:extLst>
          </p:nvPr>
        </p:nvGraphicFramePr>
        <p:xfrm>
          <a:off x="2054225" y="3643313"/>
          <a:ext cx="427037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5" name="Equation" r:id="rId6" imgW="2463480" imgH="279360" progId="Equation.DSMT4">
                  <p:embed/>
                </p:oleObj>
              </mc:Choice>
              <mc:Fallback>
                <p:oleObj name="Equation" r:id="rId6" imgW="2463480" imgH="27936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A27A81BE-D83B-4FF7-AD22-785754BE1F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4225" y="3643313"/>
                        <a:ext cx="4270375" cy="4810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A1686035-B411-41A7-B6DD-B4DBBCD81854}"/>
              </a:ext>
            </a:extLst>
          </p:cNvPr>
          <p:cNvSpPr txBox="1"/>
          <p:nvPr/>
        </p:nvSpPr>
        <p:spPr>
          <a:xfrm>
            <a:off x="1231271" y="6284723"/>
            <a:ext cx="1038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r>
              <a:rPr lang="zh-CN" altLang="en-US" dirty="0"/>
              <a:t>：</a:t>
            </a:r>
            <a:r>
              <a:rPr lang="en-US" altLang="zh-CN" dirty="0"/>
              <a:t>[1]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基于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Negative Sampling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的模型</a:t>
            </a:r>
            <a:r>
              <a:rPr lang="en-US" altLang="zh-CN" dirty="0"/>
              <a:t>[2]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word2vec 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中的数学原理详解</a:t>
            </a:r>
            <a:r>
              <a:rPr lang="en-US" altLang="zh-CN" dirty="0"/>
              <a:t>[3]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word2vec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源码</a:t>
            </a:r>
          </a:p>
        </p:txBody>
      </p:sp>
    </p:spTree>
    <p:extLst>
      <p:ext uri="{BB962C8B-B14F-4D97-AF65-F5344CB8AC3E}">
        <p14:creationId xmlns:p14="http://schemas.microsoft.com/office/powerpoint/2010/main" val="2184027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CBOW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0270" y="2171769"/>
                <a:ext cx="9603275" cy="4183764"/>
              </a:xfrm>
            </p:spPr>
            <p:txBody>
              <a:bodyPr/>
              <a:lstStyle/>
              <a:p>
                <a:r>
                  <a:rPr lang="zh-CN" altLang="en-US" dirty="0"/>
                  <a:t>目标函数，也就是似然函数为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和</a:t>
                </a:r>
                <a:r>
                  <a:rPr lang="en-US" altLang="zh-CN" dirty="0" err="1"/>
                  <a:t>hs</a:t>
                </a:r>
                <a:r>
                  <a:rPr lang="zh-CN" altLang="en-US" dirty="0"/>
                  <a:t>一样，可以通过更新方括号内部，来一层层更新参数，令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接下来的过程就是，分别对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p>
                  </m:oMath>
                </a14:m>
                <a:r>
                  <a:rPr lang="zh-CN" altLang="en-US" dirty="0"/>
                  <a:t>求偏导，得到其更新规则为。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0270" y="2171769"/>
                <a:ext cx="9603275" cy="4183764"/>
              </a:xfrm>
              <a:blipFill>
                <a:blip r:embed="rId3"/>
                <a:stretch>
                  <a:fillRect l="-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C36EA2AF-6FFD-4011-AC8B-ABA88F894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A27A81BE-D83B-4FF7-AD22-785754BE1F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329622"/>
              </p:ext>
            </p:extLst>
          </p:nvPr>
        </p:nvGraphicFramePr>
        <p:xfrm>
          <a:off x="2107070" y="4565375"/>
          <a:ext cx="629126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4" name="Equation" r:id="rId4" imgW="3568680" imgH="241200" progId="Equation.DSMT4">
                  <p:embed/>
                </p:oleObj>
              </mc:Choice>
              <mc:Fallback>
                <p:oleObj name="Equation" r:id="rId4" imgW="356868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A27A81BE-D83B-4FF7-AD22-785754BE1F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7070" y="4565375"/>
                        <a:ext cx="6291263" cy="4222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1791A21-B18E-495F-B160-EE32A5BC10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79375"/>
              </p:ext>
            </p:extLst>
          </p:nvPr>
        </p:nvGraphicFramePr>
        <p:xfrm>
          <a:off x="2107070" y="2520847"/>
          <a:ext cx="8626475" cy="169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5" name="Equation" r:id="rId6" imgW="4431960" imgH="876240" progId="Equation.DSMT4">
                  <p:embed/>
                </p:oleObj>
              </mc:Choice>
              <mc:Fallback>
                <p:oleObj name="Equation" r:id="rId6" imgW="4431960" imgH="87624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1791A21-B18E-495F-B160-EE32A5BC10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7070" y="2520847"/>
                        <a:ext cx="8626475" cy="1695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38A710F7-8235-46FB-91CD-D7E2E763B97B}"/>
              </a:ext>
            </a:extLst>
          </p:cNvPr>
          <p:cNvSpPr txBox="1"/>
          <p:nvPr/>
        </p:nvSpPr>
        <p:spPr>
          <a:xfrm>
            <a:off x="1231271" y="6284723"/>
            <a:ext cx="1038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r>
              <a:rPr lang="zh-CN" altLang="en-US" dirty="0"/>
              <a:t>：</a:t>
            </a:r>
            <a:r>
              <a:rPr lang="en-US" altLang="zh-CN" dirty="0"/>
              <a:t>[1]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基于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Negative Sampling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的模型</a:t>
            </a:r>
            <a:r>
              <a:rPr lang="en-US" altLang="zh-CN" dirty="0"/>
              <a:t>[2]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word2vec 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中的数学原理详解</a:t>
            </a:r>
            <a:r>
              <a:rPr lang="en-US" altLang="zh-CN" dirty="0"/>
              <a:t>[3]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word2vec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源码</a:t>
            </a:r>
          </a:p>
        </p:txBody>
      </p:sp>
    </p:spTree>
    <p:extLst>
      <p:ext uri="{BB962C8B-B14F-4D97-AF65-F5344CB8AC3E}">
        <p14:creationId xmlns:p14="http://schemas.microsoft.com/office/powerpoint/2010/main" val="1890821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CBOW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1FE05-E891-4177-9A63-3CA57540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更新规则为：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可以看到，和</a:t>
            </a:r>
            <a:r>
              <a:rPr lang="en-US" altLang="zh-CN" dirty="0" err="1"/>
              <a:t>hs</a:t>
            </a:r>
            <a:r>
              <a:rPr lang="zh-CN" altLang="en-US" dirty="0"/>
              <a:t>下的</a:t>
            </a:r>
            <a:r>
              <a:rPr lang="en-US" altLang="zh-CN" dirty="0"/>
              <a:t>CBOW</a:t>
            </a:r>
            <a:r>
              <a:rPr lang="zh-CN" altLang="en-US" dirty="0"/>
              <a:t>的更新规则非常类似。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28CF502-8325-4591-A800-A2D59EF11848}"/>
              </a:ext>
            </a:extLst>
          </p:cNvPr>
          <p:cNvGrpSpPr/>
          <p:nvPr/>
        </p:nvGrpSpPr>
        <p:grpSpPr>
          <a:xfrm>
            <a:off x="1458455" y="2606306"/>
            <a:ext cx="7595010" cy="1069401"/>
            <a:chOff x="1618481" y="3167621"/>
            <a:chExt cx="6269038" cy="911225"/>
          </a:xfrm>
        </p:grpSpPr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58DEF142-C83E-451B-9505-2F918E32795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8094550"/>
                </p:ext>
              </p:extLst>
            </p:nvPr>
          </p:nvGraphicFramePr>
          <p:xfrm>
            <a:off x="1618481" y="3167621"/>
            <a:ext cx="4276725" cy="422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4" name="Equation" r:id="rId3" imgW="2425680" imgH="241200" progId="Equation.DSMT4">
                    <p:embed/>
                  </p:oleObj>
                </mc:Choice>
                <mc:Fallback>
                  <p:oleObj name="Equation" r:id="rId3" imgW="2425680" imgH="241200" progId="Equation.DSMT4">
                    <p:embed/>
                    <p:pic>
                      <p:nvPicPr>
                        <p:cNvPr id="9" name="对象 8">
                          <a:extLst>
                            <a:ext uri="{FF2B5EF4-FFF2-40B4-BE49-F238E27FC236}">
                              <a16:creationId xmlns:a16="http://schemas.microsoft.com/office/drawing/2014/main" id="{773FC398-F1C9-4D0F-9BC5-FCE51513DD9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8481" y="3167621"/>
                          <a:ext cx="4276725" cy="42227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对象 4">
              <a:extLst>
                <a:ext uri="{FF2B5EF4-FFF2-40B4-BE49-F238E27FC236}">
                  <a16:creationId xmlns:a16="http://schemas.microsoft.com/office/drawing/2014/main" id="{F839214F-A001-4904-BA96-2CBD5BF9FF8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782981"/>
                </p:ext>
              </p:extLst>
            </p:nvPr>
          </p:nvGraphicFramePr>
          <p:xfrm>
            <a:off x="1618481" y="3589896"/>
            <a:ext cx="6269038" cy="488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5" name="Equation" r:id="rId5" imgW="3555720" imgH="279360" progId="Equation.DSMT4">
                    <p:embed/>
                  </p:oleObj>
                </mc:Choice>
                <mc:Fallback>
                  <p:oleObj name="Equation" r:id="rId5" imgW="3555720" imgH="279360" progId="Equation.DSMT4">
                    <p:embed/>
                    <p:pic>
                      <p:nvPicPr>
                        <p:cNvPr id="10" name="对象 9">
                          <a:extLst>
                            <a:ext uri="{FF2B5EF4-FFF2-40B4-BE49-F238E27FC236}">
                              <a16:creationId xmlns:a16="http://schemas.microsoft.com/office/drawing/2014/main" id="{4B64505E-5D89-4549-9400-AA9FA9F44CF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8481" y="3589896"/>
                          <a:ext cx="6269038" cy="4889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9BE2404C-EBE0-48AD-90FB-85C7856CCC8E}"/>
              </a:ext>
            </a:extLst>
          </p:cNvPr>
          <p:cNvSpPr txBox="1"/>
          <p:nvPr/>
        </p:nvSpPr>
        <p:spPr>
          <a:xfrm>
            <a:off x="1231271" y="6284723"/>
            <a:ext cx="1038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r>
              <a:rPr lang="zh-CN" altLang="en-US" dirty="0"/>
              <a:t>：</a:t>
            </a:r>
            <a:r>
              <a:rPr lang="en-US" altLang="zh-CN" dirty="0"/>
              <a:t>[1]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基于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Negative Sampling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的模型</a:t>
            </a:r>
            <a:r>
              <a:rPr lang="en-US" altLang="zh-CN" dirty="0"/>
              <a:t>[2]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word2vec 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中的数学原理详解</a:t>
            </a:r>
            <a:r>
              <a:rPr lang="en-US" altLang="zh-CN" dirty="0"/>
              <a:t>[3]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word2vec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源码</a:t>
            </a:r>
          </a:p>
        </p:txBody>
      </p:sp>
    </p:spTree>
    <p:extLst>
      <p:ext uri="{BB962C8B-B14F-4D97-AF65-F5344CB8AC3E}">
        <p14:creationId xmlns:p14="http://schemas.microsoft.com/office/powerpoint/2010/main" val="3394511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5A592E-A253-450C-B2A3-3A7F7F239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Word2vec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现实基础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84ECED-7EAC-48A7-9068-3A6C996AB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Word2vec</a:t>
            </a:r>
            <a:r>
              <a:rPr lang="zh-CN" altLang="en-US" dirty="0"/>
              <a:t>很符合人类的认知行为：当遇到不认识词汇，我们会通过上下词，或上下字来推测出未知词汇的大致意思。例如：我吃的</a:t>
            </a:r>
            <a:r>
              <a:rPr lang="en-US" altLang="zh-CN" dirty="0"/>
              <a:t>【</a:t>
            </a:r>
            <a:r>
              <a:rPr lang="zh-CN" altLang="en-US" dirty="0"/>
              <a:t>蛤蜊</a:t>
            </a:r>
            <a:r>
              <a:rPr lang="en-US" altLang="zh-CN" dirty="0"/>
              <a:t>】</a:t>
            </a:r>
            <a:r>
              <a:rPr lang="zh-CN" altLang="en-US" dirty="0"/>
              <a:t>很美味。</a:t>
            </a:r>
            <a:endParaRPr lang="en-US" altLang="zh-CN" dirty="0"/>
          </a:p>
          <a:p>
            <a:r>
              <a:rPr lang="en-US" altLang="zh-CN" dirty="0"/>
              <a:t>CBOW</a:t>
            </a:r>
            <a:r>
              <a:rPr lang="zh-CN" altLang="en-US" dirty="0"/>
              <a:t>思想：其中“蛤蜊”为未知词汇，但是上下文中有“吃”“美味”，那么很容易可以推测出未知词汇是“食物”“美食”。</a:t>
            </a:r>
            <a:endParaRPr lang="en-US" altLang="zh-CN" dirty="0"/>
          </a:p>
          <a:p>
            <a:r>
              <a:rPr lang="en-US" altLang="zh-CN" dirty="0"/>
              <a:t>Skip-gram</a:t>
            </a:r>
            <a:r>
              <a:rPr lang="zh-CN" altLang="en-US" dirty="0"/>
              <a:t>思想：“蛤蜊”在词“吃”的附近，“蛤蜊”在词“美味”的附近，那么也容易推测出该未知词汇和“食物”相关。</a:t>
            </a:r>
          </a:p>
        </p:txBody>
      </p:sp>
    </p:spTree>
    <p:extLst>
      <p:ext uri="{BB962C8B-B14F-4D97-AF65-F5344CB8AC3E}">
        <p14:creationId xmlns:p14="http://schemas.microsoft.com/office/powerpoint/2010/main" val="3164541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基于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Skip-gram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0270" y="2171768"/>
                <a:ext cx="9603275" cy="39212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zh-CN" altLang="en-US" dirty="0"/>
                  <a:t>基于前面的</a:t>
                </a:r>
                <a:r>
                  <a:rPr lang="en-US" altLang="zh-CN" dirty="0" err="1"/>
                  <a:t>hs</a:t>
                </a:r>
                <a:r>
                  <a:rPr lang="zh-CN" altLang="en-US" dirty="0"/>
                  <a:t>中</a:t>
                </a:r>
                <a:r>
                  <a:rPr lang="en-US" altLang="zh-CN" dirty="0"/>
                  <a:t>Skip-gram</a:t>
                </a:r>
                <a:r>
                  <a:rPr lang="zh-CN" altLang="en-US" dirty="0"/>
                  <a:t>和基于</a:t>
                </a:r>
                <a:r>
                  <a:rPr lang="en-US" altLang="zh-CN" dirty="0"/>
                  <a:t>neg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CBOW</a:t>
                </a:r>
                <a:r>
                  <a:rPr lang="zh-CN" altLang="en-US" dirty="0"/>
                  <a:t>，这个模型主要的不同由于从中心词预测上下文，因此在更新的时候，</a:t>
                </a:r>
                <a:r>
                  <a:rPr lang="en-US" altLang="zh-CN" dirty="0"/>
                  <a:t>1.</a:t>
                </a:r>
                <a:r>
                  <a:rPr lang="zh-CN" altLang="en-US" dirty="0"/>
                  <a:t>更新完每个采样词的向量后，</a:t>
                </a:r>
                <a:r>
                  <a:rPr lang="en-US" altLang="zh-CN" dirty="0"/>
                  <a:t>2.</a:t>
                </a:r>
                <a:r>
                  <a:rPr lang="zh-CN" altLang="en-US" dirty="0"/>
                  <a:t>再更新上下文的词，重复过程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，直到将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个上下文的词更新完毕。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其实</a:t>
                </a:r>
                <a:r>
                  <a:rPr lang="en-US" altLang="zh-CN" dirty="0"/>
                  <a:t>neg</a:t>
                </a:r>
                <a:r>
                  <a:rPr lang="zh-CN" altLang="en-US" dirty="0"/>
                  <a:t>主要作用就是将</a:t>
                </a:r>
                <a:r>
                  <a:rPr lang="en-US" altLang="zh-CN" dirty="0" err="1"/>
                  <a:t>hs</a:t>
                </a:r>
                <a:r>
                  <a:rPr lang="zh-CN" altLang="en-US" dirty="0"/>
                  <a:t>中构建</a:t>
                </a:r>
                <a:r>
                  <a:rPr lang="en-US" altLang="zh-CN" dirty="0"/>
                  <a:t>Huffman</a:t>
                </a:r>
                <a:r>
                  <a:rPr lang="zh-CN" altLang="en-US" dirty="0"/>
                  <a:t>树的时间省略了，但是保留了</a:t>
                </a:r>
                <a:r>
                  <a:rPr lang="en-US" altLang="zh-CN" dirty="0"/>
                  <a:t>Huffman</a:t>
                </a:r>
                <a:r>
                  <a:rPr lang="zh-CN" altLang="en-US" dirty="0"/>
                  <a:t>树中非叶子节点的作用，也就是通过负采样的方法，找到一些负样本，这个寻找的过程是比较快的（相对于造树）。通过优化这些负样本的参数，从而达到优化输入词向量的目的。</a:t>
                </a:r>
                <a:endParaRPr lang="en-US" altLang="zh-CN" dirty="0"/>
              </a:p>
              <a:p>
                <a:r>
                  <a:rPr lang="zh-CN" altLang="en-US" dirty="0"/>
                  <a:t>其实，负采样非常依赖负采样算法，一个高效的算法可以使得采样效率和模型效果都会有很好的表现。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0270" y="2171768"/>
                <a:ext cx="9603275" cy="3921213"/>
              </a:xfrm>
              <a:blipFill>
                <a:blip r:embed="rId2"/>
                <a:stretch>
                  <a:fillRect l="-571" t="-776" r="-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1695D0E7-DF36-41ED-8CAA-4815BD99DDEE}"/>
              </a:ext>
            </a:extLst>
          </p:cNvPr>
          <p:cNvSpPr txBox="1"/>
          <p:nvPr/>
        </p:nvSpPr>
        <p:spPr>
          <a:xfrm>
            <a:off x="1231271" y="6284723"/>
            <a:ext cx="1038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r>
              <a:rPr lang="zh-CN" altLang="en-US" dirty="0"/>
              <a:t>：</a:t>
            </a:r>
            <a:r>
              <a:rPr lang="en-US" altLang="zh-CN" dirty="0"/>
              <a:t>[1]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基于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Negative Sampling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的模型</a:t>
            </a:r>
            <a:r>
              <a:rPr lang="en-US" altLang="zh-CN" dirty="0"/>
              <a:t>[2]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word2vec 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中的数学原理详解</a:t>
            </a:r>
            <a:r>
              <a:rPr lang="en-US" altLang="zh-CN" dirty="0"/>
              <a:t>[3]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word2vec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源码</a:t>
            </a:r>
          </a:p>
        </p:txBody>
      </p:sp>
    </p:spTree>
    <p:extLst>
      <p:ext uri="{BB962C8B-B14F-4D97-AF65-F5344CB8AC3E}">
        <p14:creationId xmlns:p14="http://schemas.microsoft.com/office/powerpoint/2010/main" val="1209071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两模型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两方法 训练过程对比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BB5CDD09-59D8-4352-935C-D961B725E0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575599"/>
              </p:ext>
            </p:extLst>
          </p:nvPr>
        </p:nvGraphicFramePr>
        <p:xfrm>
          <a:off x="1269812" y="2171699"/>
          <a:ext cx="9652377" cy="33657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378911">
                  <a:extLst>
                    <a:ext uri="{9D8B030D-6E8A-4147-A177-3AD203B41FA5}">
                      <a16:colId xmlns:a16="http://schemas.microsoft.com/office/drawing/2014/main" val="2422737791"/>
                    </a:ext>
                  </a:extLst>
                </a:gridCol>
                <a:gridCol w="1378911">
                  <a:extLst>
                    <a:ext uri="{9D8B030D-6E8A-4147-A177-3AD203B41FA5}">
                      <a16:colId xmlns:a16="http://schemas.microsoft.com/office/drawing/2014/main" val="1121098539"/>
                    </a:ext>
                  </a:extLst>
                </a:gridCol>
                <a:gridCol w="1378911">
                  <a:extLst>
                    <a:ext uri="{9D8B030D-6E8A-4147-A177-3AD203B41FA5}">
                      <a16:colId xmlns:a16="http://schemas.microsoft.com/office/drawing/2014/main" val="2219339067"/>
                    </a:ext>
                  </a:extLst>
                </a:gridCol>
                <a:gridCol w="1378911">
                  <a:extLst>
                    <a:ext uri="{9D8B030D-6E8A-4147-A177-3AD203B41FA5}">
                      <a16:colId xmlns:a16="http://schemas.microsoft.com/office/drawing/2014/main" val="674962845"/>
                    </a:ext>
                  </a:extLst>
                </a:gridCol>
                <a:gridCol w="1378911">
                  <a:extLst>
                    <a:ext uri="{9D8B030D-6E8A-4147-A177-3AD203B41FA5}">
                      <a16:colId xmlns:a16="http://schemas.microsoft.com/office/drawing/2014/main" val="2981018511"/>
                    </a:ext>
                  </a:extLst>
                </a:gridCol>
                <a:gridCol w="1378911">
                  <a:extLst>
                    <a:ext uri="{9D8B030D-6E8A-4147-A177-3AD203B41FA5}">
                      <a16:colId xmlns:a16="http://schemas.microsoft.com/office/drawing/2014/main" val="2417711815"/>
                    </a:ext>
                  </a:extLst>
                </a:gridCol>
                <a:gridCol w="1378911">
                  <a:extLst>
                    <a:ext uri="{9D8B030D-6E8A-4147-A177-3AD203B41FA5}">
                      <a16:colId xmlns:a16="http://schemas.microsoft.com/office/drawing/2014/main" val="1536756008"/>
                    </a:ext>
                  </a:extLst>
                </a:gridCol>
              </a:tblGrid>
              <a:tr h="841445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Hierarchical Softmax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Negative Sampling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629048"/>
                  </a:ext>
                </a:extLst>
              </a:tr>
              <a:tr h="841445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有效词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（个）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训练时间（秒）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速度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（个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秒）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有效词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（个）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训练时间（秒）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速度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（个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秒）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4889505"/>
                  </a:ext>
                </a:extLst>
              </a:tr>
              <a:tr h="84144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CBOW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549931947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2699.6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2699.6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549935065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1405.7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391229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32599"/>
                  </a:ext>
                </a:extLst>
              </a:tr>
              <a:tr h="84144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Skip-gram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549928593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9869.3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5572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549931359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5361.9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102563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225612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D3F34CBB-159D-4C9B-AA95-882501250739}"/>
              </a:ext>
            </a:extLst>
          </p:cNvPr>
          <p:cNvSpPr txBox="1"/>
          <p:nvPr/>
        </p:nvSpPr>
        <p:spPr>
          <a:xfrm>
            <a:off x="1269812" y="5706619"/>
            <a:ext cx="886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可以看到训练时间上来看，基于</a:t>
            </a:r>
            <a:r>
              <a:rPr lang="en-US" altLang="zh-CN" dirty="0"/>
              <a:t>neg</a:t>
            </a:r>
            <a:r>
              <a:rPr lang="zh-CN" altLang="en-US" dirty="0"/>
              <a:t>的</a:t>
            </a:r>
            <a:r>
              <a:rPr lang="en-US" altLang="zh-CN" dirty="0"/>
              <a:t>CBOW</a:t>
            </a:r>
            <a:r>
              <a:rPr lang="zh-CN" altLang="en-US" dirty="0"/>
              <a:t>最快，也是</a:t>
            </a:r>
            <a:r>
              <a:rPr lang="en-US" altLang="zh-CN" dirty="0" err="1"/>
              <a:t>gensim</a:t>
            </a:r>
            <a:r>
              <a:rPr lang="zh-CN" altLang="en-US" dirty="0"/>
              <a:t>中默认的训练模型。</a:t>
            </a:r>
          </a:p>
        </p:txBody>
      </p:sp>
    </p:spTree>
    <p:extLst>
      <p:ext uri="{BB962C8B-B14F-4D97-AF65-F5344CB8AC3E}">
        <p14:creationId xmlns:p14="http://schemas.microsoft.com/office/powerpoint/2010/main" val="1364192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模型优劣测试标准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1FE05-E891-4177-9A63-3CA57540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我们通常是通过将词向量用于某些任务中，用这些任务的衡量指标去衡量模型结果。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通过相似度测试，测试英文模型有</a:t>
            </a:r>
            <a:r>
              <a:rPr lang="en-US" altLang="zh-CN" dirty="0"/>
              <a:t>WordSim353[1]</a:t>
            </a:r>
            <a:r>
              <a:rPr lang="zh-CN" altLang="en-US" dirty="0"/>
              <a:t>；中文有</a:t>
            </a:r>
            <a:r>
              <a:rPr lang="en-US" altLang="zh-CN" dirty="0"/>
              <a:t>Peng </a:t>
            </a:r>
            <a:r>
              <a:rPr lang="en-US" altLang="zh-CN" dirty="0" err="1"/>
              <a:t>Jin</a:t>
            </a:r>
            <a:r>
              <a:rPr lang="zh-CN" altLang="en-US" dirty="0"/>
              <a:t>的中文近义词测试集合</a:t>
            </a:r>
            <a:r>
              <a:rPr lang="en-US" altLang="zh-CN" dirty="0"/>
              <a:t>[2]</a:t>
            </a:r>
            <a:r>
              <a:rPr lang="zh-CN" altLang="en-US" dirty="0"/>
              <a:t>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通过类比测试，有“国王</a:t>
            </a:r>
            <a:r>
              <a:rPr lang="en-US" altLang="zh-CN" dirty="0"/>
              <a:t>-</a:t>
            </a:r>
            <a:r>
              <a:rPr lang="zh-CN" altLang="en-US" dirty="0"/>
              <a:t>男人</a:t>
            </a:r>
            <a:r>
              <a:rPr lang="en-US" altLang="zh-CN" dirty="0"/>
              <a:t>+</a:t>
            </a:r>
            <a:r>
              <a:rPr lang="zh-CN" altLang="en-US" dirty="0"/>
              <a:t>女人</a:t>
            </a:r>
            <a:r>
              <a:rPr lang="en-US" altLang="zh-CN" dirty="0"/>
              <a:t>=</a:t>
            </a:r>
            <a:r>
              <a:rPr lang="zh-CN" altLang="en-US" dirty="0"/>
              <a:t>王后”</a:t>
            </a:r>
            <a:r>
              <a:rPr lang="en-US" altLang="zh-CN" dirty="0"/>
              <a:t>[3]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总的来讲，方法一，即根据需求进行测试是最为符合实际的一种。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296A82-0D62-4E1D-AEC5-E695056A93EC}"/>
              </a:ext>
            </a:extLst>
          </p:cNvPr>
          <p:cNvSpPr txBox="1"/>
          <p:nvPr/>
        </p:nvSpPr>
        <p:spPr>
          <a:xfrm>
            <a:off x="2391509" y="6284723"/>
            <a:ext cx="9216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r>
              <a:rPr lang="zh-CN" altLang="en-US" dirty="0"/>
              <a:t>：</a:t>
            </a:r>
            <a:r>
              <a:rPr lang="en-US" altLang="zh-CN" dirty="0"/>
              <a:t>[1]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WordSim353</a:t>
            </a:r>
            <a:r>
              <a:rPr lang="en-US" altLang="zh-CN" dirty="0"/>
              <a:t>[2]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Evaluating Chinese Word Similarity</a:t>
            </a:r>
            <a:r>
              <a:rPr lang="en-US" altLang="zh-CN" dirty="0"/>
              <a:t>[3]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类比测试分析</a:t>
            </a:r>
            <a:endParaRPr lang="zh-CN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731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B6A3E7-EB1E-47F1-AC45-B586D7CA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类比测试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Analogy Test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：“国王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男人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女人”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E168A2-ED2F-471C-ADE8-BD2D132B0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10159053" cy="3294576"/>
          </a:xfrm>
        </p:spPr>
        <p:txBody>
          <a:bodyPr/>
          <a:lstStyle/>
          <a:p>
            <a:r>
              <a:rPr lang="zh-CN" altLang="en-US" dirty="0"/>
              <a:t>模型：为了方便测试，随机截取</a:t>
            </a:r>
            <a:r>
              <a:rPr lang="en-US" altLang="zh-CN" dirty="0"/>
              <a:t>57.5 MB</a:t>
            </a:r>
            <a:r>
              <a:rPr lang="zh-CN" altLang="en-US" dirty="0"/>
              <a:t>的维基百科中文预料，采用</a:t>
            </a:r>
            <a:r>
              <a:rPr lang="en-US" altLang="zh-CN" dirty="0"/>
              <a:t>CBOW</a:t>
            </a:r>
            <a:r>
              <a:rPr lang="zh-CN" altLang="en-US" dirty="0"/>
              <a:t>模型，负采样法，</a:t>
            </a:r>
            <a:r>
              <a:rPr lang="en-US" altLang="zh-CN" i="1" dirty="0"/>
              <a:t>sample=0.001</a:t>
            </a:r>
            <a:r>
              <a:rPr lang="zh-CN" altLang="en-US" i="1" dirty="0"/>
              <a:t>。</a:t>
            </a:r>
            <a:endParaRPr lang="en-US" altLang="zh-CN" i="1" dirty="0"/>
          </a:p>
          <a:p>
            <a:r>
              <a:rPr lang="en-US" altLang="zh-CN" dirty="0"/>
              <a:t>Python</a:t>
            </a:r>
            <a:r>
              <a:rPr lang="zh-CN" altLang="en-US" dirty="0"/>
              <a:t>代码：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BA20475-F1BB-4DAE-A713-A060C5EB2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560" y="3597951"/>
            <a:ext cx="9702877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from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gensim.models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import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word2vec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list = [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'10'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'100'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'200'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'300'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'400'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'500'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list: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model = word2vec.Word2Vec.load(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'wiki_corpus_'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+ i +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'.model'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result = model.wv.most_similar(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positive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=[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u'国王'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u'女人'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negative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=[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u'男人'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])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j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for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j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range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print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"%s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\t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%.4f"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% result[j])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print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\n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764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39508D52-8152-4990-B15E-A8563E9400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28029D6-2A80-47B6-A042-9AD9BA716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526633"/>
              </p:ext>
            </p:extLst>
          </p:nvPr>
        </p:nvGraphicFramePr>
        <p:xfrm>
          <a:off x="583974" y="1048513"/>
          <a:ext cx="11024052" cy="40309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8004">
                  <a:extLst>
                    <a:ext uri="{9D8B030D-6E8A-4147-A177-3AD203B41FA5}">
                      <a16:colId xmlns:a16="http://schemas.microsoft.com/office/drawing/2014/main" val="687720606"/>
                    </a:ext>
                  </a:extLst>
                </a:gridCol>
                <a:gridCol w="848004">
                  <a:extLst>
                    <a:ext uri="{9D8B030D-6E8A-4147-A177-3AD203B41FA5}">
                      <a16:colId xmlns:a16="http://schemas.microsoft.com/office/drawing/2014/main" val="4195786361"/>
                    </a:ext>
                  </a:extLst>
                </a:gridCol>
                <a:gridCol w="848004">
                  <a:extLst>
                    <a:ext uri="{9D8B030D-6E8A-4147-A177-3AD203B41FA5}">
                      <a16:colId xmlns:a16="http://schemas.microsoft.com/office/drawing/2014/main" val="3395350955"/>
                    </a:ext>
                  </a:extLst>
                </a:gridCol>
                <a:gridCol w="848004">
                  <a:extLst>
                    <a:ext uri="{9D8B030D-6E8A-4147-A177-3AD203B41FA5}">
                      <a16:colId xmlns:a16="http://schemas.microsoft.com/office/drawing/2014/main" val="3504127606"/>
                    </a:ext>
                  </a:extLst>
                </a:gridCol>
                <a:gridCol w="848004">
                  <a:extLst>
                    <a:ext uri="{9D8B030D-6E8A-4147-A177-3AD203B41FA5}">
                      <a16:colId xmlns:a16="http://schemas.microsoft.com/office/drawing/2014/main" val="3067961918"/>
                    </a:ext>
                  </a:extLst>
                </a:gridCol>
                <a:gridCol w="848004">
                  <a:extLst>
                    <a:ext uri="{9D8B030D-6E8A-4147-A177-3AD203B41FA5}">
                      <a16:colId xmlns:a16="http://schemas.microsoft.com/office/drawing/2014/main" val="3682896046"/>
                    </a:ext>
                  </a:extLst>
                </a:gridCol>
                <a:gridCol w="848004">
                  <a:extLst>
                    <a:ext uri="{9D8B030D-6E8A-4147-A177-3AD203B41FA5}">
                      <a16:colId xmlns:a16="http://schemas.microsoft.com/office/drawing/2014/main" val="2505962746"/>
                    </a:ext>
                  </a:extLst>
                </a:gridCol>
                <a:gridCol w="848004">
                  <a:extLst>
                    <a:ext uri="{9D8B030D-6E8A-4147-A177-3AD203B41FA5}">
                      <a16:colId xmlns:a16="http://schemas.microsoft.com/office/drawing/2014/main" val="2875249286"/>
                    </a:ext>
                  </a:extLst>
                </a:gridCol>
                <a:gridCol w="848004">
                  <a:extLst>
                    <a:ext uri="{9D8B030D-6E8A-4147-A177-3AD203B41FA5}">
                      <a16:colId xmlns:a16="http://schemas.microsoft.com/office/drawing/2014/main" val="778449471"/>
                    </a:ext>
                  </a:extLst>
                </a:gridCol>
                <a:gridCol w="848004">
                  <a:extLst>
                    <a:ext uri="{9D8B030D-6E8A-4147-A177-3AD203B41FA5}">
                      <a16:colId xmlns:a16="http://schemas.microsoft.com/office/drawing/2014/main" val="301764835"/>
                    </a:ext>
                  </a:extLst>
                </a:gridCol>
                <a:gridCol w="848004">
                  <a:extLst>
                    <a:ext uri="{9D8B030D-6E8A-4147-A177-3AD203B41FA5}">
                      <a16:colId xmlns:a16="http://schemas.microsoft.com/office/drawing/2014/main" val="208634968"/>
                    </a:ext>
                  </a:extLst>
                </a:gridCol>
                <a:gridCol w="848004">
                  <a:extLst>
                    <a:ext uri="{9D8B030D-6E8A-4147-A177-3AD203B41FA5}">
                      <a16:colId xmlns:a16="http://schemas.microsoft.com/office/drawing/2014/main" val="747820438"/>
                    </a:ext>
                  </a:extLst>
                </a:gridCol>
                <a:gridCol w="848004">
                  <a:extLst>
                    <a:ext uri="{9D8B030D-6E8A-4147-A177-3AD203B41FA5}">
                      <a16:colId xmlns:a16="http://schemas.microsoft.com/office/drawing/2014/main" val="2520665813"/>
                    </a:ext>
                  </a:extLst>
                </a:gridCol>
              </a:tblGrid>
              <a:tr h="5161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向量维数（</a:t>
                      </a:r>
                      <a:r>
                        <a:rPr lang="en-US" sz="1200" kern="100" dirty="0">
                          <a:effectLst/>
                        </a:rPr>
                        <a:t>Size</a:t>
                      </a:r>
                      <a:r>
                        <a:rPr lang="zh-CN" sz="1200" kern="100" dirty="0">
                          <a:effectLst/>
                        </a:rPr>
                        <a:t>）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100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200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300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400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500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918075"/>
                  </a:ext>
                </a:extLst>
              </a:tr>
              <a:tr h="3195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Topn</a:t>
                      </a:r>
                      <a:r>
                        <a:rPr lang="en-US" sz="1200" kern="100" dirty="0">
                          <a:effectLst/>
                        </a:rPr>
                        <a:t>=10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Word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Similarity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Word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Similarity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Word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Similarity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Word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Similarity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Word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Similarity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Word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Similarity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7174393"/>
                  </a:ext>
                </a:extLst>
              </a:tr>
              <a:tr h="3195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Result[0]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二世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0.9676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二世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0.8393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三世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0.8198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一世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0.8046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二世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0.8033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女王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0.8463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484475"/>
                  </a:ext>
                </a:extLst>
              </a:tr>
              <a:tr h="3195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Result[1]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一世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0.9569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一世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0.8277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一世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0.8083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三世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0.7980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三世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0.7951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三世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0.8265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2159809"/>
                  </a:ext>
                </a:extLst>
              </a:tr>
              <a:tr h="3195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Result[2]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三世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0.9554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三世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0.8274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二世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0.8044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二世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0.7977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女王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0.7915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二世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0.8241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8785101"/>
                  </a:ext>
                </a:extLst>
              </a:tr>
              <a:tr h="3195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Result[3]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拿破仑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0.9547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五世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0.8038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公爵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0.7841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女王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0.7875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一世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0.7807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一世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0.8114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7860993"/>
                  </a:ext>
                </a:extLst>
              </a:tr>
              <a:tr h="3195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Result[4]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方济各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0.9525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公爵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0.8018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五世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0.7593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公爵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0.7766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公爵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0.7664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六世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0.7686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27625008"/>
                  </a:ext>
                </a:extLst>
              </a:tr>
              <a:tr h="3195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Result[5]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王朝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0.9419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女王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0.7996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亲王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0.7490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亲王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0.7652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拿破仑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0.7426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教宗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0.7681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1979720"/>
                  </a:ext>
                </a:extLst>
              </a:tr>
              <a:tr h="3195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Result[6]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阿道夫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0.9381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亲王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0.7911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女王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0.7442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五世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0.7526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亲王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0.7419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五世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0.7603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0095641"/>
                  </a:ext>
                </a:extLst>
              </a:tr>
              <a:tr h="3195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Result[7]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马木留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0.9366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教宗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0.7642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教宗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0.7435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伯爵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0.7520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教宗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0.7373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公爵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0.7553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8139139"/>
                  </a:ext>
                </a:extLst>
              </a:tr>
              <a:tr h="3195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Result[8]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沙皇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0.9328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伯爵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0.7637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四世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0.7431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王后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0.7455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五世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0.7302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伯爵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0.7552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3975458"/>
                  </a:ext>
                </a:extLst>
              </a:tr>
              <a:tr h="31952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Result[9]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教宗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0.9319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王室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0.7618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伯爵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0.7387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四世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0.7385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伯爵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0.7248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拿破仑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0.7510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541921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2A10EDBA-7219-4919-96D0-475FA64D22A1}"/>
              </a:ext>
            </a:extLst>
          </p:cNvPr>
          <p:cNvSpPr txBox="1"/>
          <p:nvPr/>
        </p:nvSpPr>
        <p:spPr>
          <a:xfrm>
            <a:off x="1863969" y="5266592"/>
            <a:ext cx="8783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</a:t>
            </a:r>
            <a:r>
              <a:rPr lang="zh-CN" altLang="en-US" dirty="0"/>
              <a:t>从测试数据中可以看出，理想的词“女王”随着词向量维数</a:t>
            </a:r>
            <a:r>
              <a:rPr lang="en-US" altLang="zh-CN" dirty="0"/>
              <a:t>Size</a:t>
            </a:r>
            <a:r>
              <a:rPr lang="zh-CN" altLang="en-US" dirty="0"/>
              <a:t>的增大，其相似程度也越来越高，因此我们可以初步得出随着词向量维数增大，其准确性也会同步提高。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56939E2-E3AD-4BE0-8656-44D401EB9256}"/>
              </a:ext>
            </a:extLst>
          </p:cNvPr>
          <p:cNvSpPr txBox="1"/>
          <p:nvPr/>
        </p:nvSpPr>
        <p:spPr>
          <a:xfrm>
            <a:off x="6400800" y="6284723"/>
            <a:ext cx="520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r>
              <a:rPr lang="zh-CN" altLang="en-US" dirty="0"/>
              <a:t>：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Game of Words</a:t>
            </a:r>
            <a:r>
              <a:rPr lang="zh-CN" altLang="en-US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（词语的加减游戏）</a:t>
            </a:r>
            <a:endParaRPr lang="zh-CN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176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Secondary references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1FE05-E891-4177-9A63-3CA575407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8"/>
            <a:ext cx="9603275" cy="3921301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altLang="zh-CN" dirty="0">
                <a:hlinkClick r:id="rId2"/>
              </a:rPr>
              <a:t>https://code.google.com/archive/p/word2vec/</a:t>
            </a:r>
            <a:endParaRPr lang="en-US" altLang="zh-CN" dirty="0"/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altLang="zh-CN" dirty="0" err="1"/>
              <a:t>Mikolov</a:t>
            </a:r>
            <a:r>
              <a:rPr lang="en-US" altLang="zh-CN" dirty="0"/>
              <a:t>, T., </a:t>
            </a:r>
            <a:r>
              <a:rPr lang="en-US" altLang="zh-CN" dirty="0" err="1"/>
              <a:t>Sutskever</a:t>
            </a:r>
            <a:r>
              <a:rPr lang="en-US" altLang="zh-CN" dirty="0"/>
              <a:t>, I., Chen, K., </a:t>
            </a:r>
            <a:r>
              <a:rPr lang="en-US" altLang="zh-CN" dirty="0" err="1"/>
              <a:t>Corrado</a:t>
            </a:r>
            <a:r>
              <a:rPr lang="en-US" altLang="zh-CN" dirty="0"/>
              <a:t>, G. S., &amp; Dean, J. (2013). Distributed representations of words and phrases and their compositionality. In </a:t>
            </a:r>
            <a:r>
              <a:rPr lang="en-US" altLang="zh-CN" i="1" dirty="0"/>
              <a:t>Advances in neural information processing systems</a:t>
            </a:r>
            <a:r>
              <a:rPr lang="en-US" altLang="zh-CN" dirty="0"/>
              <a:t> (pp. 3111-3119).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altLang="zh-CN" dirty="0"/>
              <a:t> https://blog.csdn.net/u011734144/article/details/78668518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zh-CN" altLang="en-US" dirty="0"/>
              <a:t>介绍了二分类问题下逻辑回归时</a:t>
            </a:r>
            <a:r>
              <a:rPr lang="en-US" altLang="zh-CN" dirty="0"/>
              <a:t>Softmax</a:t>
            </a:r>
            <a:r>
              <a:rPr lang="zh-CN" altLang="en-US" dirty="0"/>
              <a:t>函利于理层次</a:t>
            </a:r>
            <a:r>
              <a:rPr lang="en-US" altLang="zh-CN" dirty="0"/>
              <a:t>Softmax</a:t>
            </a:r>
            <a:r>
              <a:rPr lang="en-US" altLang="zh-CN" u="sng" dirty="0">
                <a:hlinkClick r:id="rId3"/>
              </a:rPr>
              <a:t>     </a:t>
            </a:r>
            <a:r>
              <a:rPr lang="en-US" altLang="zh-CN" dirty="0">
                <a:hlinkClick r:id="rId3"/>
              </a:rPr>
              <a:t> http://ufldl.stanford.edu/tutorial/supervised/SoftmaxRegression/</a:t>
            </a:r>
            <a:endParaRPr lang="en-US" altLang="zh-CN" dirty="0"/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zh-CN" altLang="en-US" dirty="0"/>
              <a:t>激活函数、</a:t>
            </a:r>
            <a:r>
              <a:rPr lang="en-US" altLang="zh-CN" dirty="0"/>
              <a:t>BP</a:t>
            </a:r>
            <a:r>
              <a:rPr lang="zh-CN" altLang="en-US" dirty="0"/>
              <a:t>反向传播、梯度下降、</a:t>
            </a:r>
            <a:r>
              <a:rPr lang="en-US" altLang="zh-CN" dirty="0" err="1"/>
              <a:t>softmax</a:t>
            </a:r>
            <a:r>
              <a:rPr lang="zh-CN" altLang="en-US" dirty="0"/>
              <a:t>函数及其推导</a:t>
            </a:r>
            <a:r>
              <a:rPr lang="en-US" altLang="zh-CN" dirty="0">
                <a:hlinkClick r:id="rId4"/>
              </a:rPr>
              <a:t>https://blog.csdn.net/soundslow/article/details/78155281</a:t>
            </a:r>
            <a:endParaRPr lang="en-US" altLang="zh-CN" dirty="0"/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altLang="zh-CN" dirty="0"/>
              <a:t>word2vec</a:t>
            </a:r>
            <a:r>
              <a:rPr lang="zh-CN" altLang="en-US" dirty="0"/>
              <a:t>源码，里面很计算和理论不是非常一致，需要再捋一遍</a:t>
            </a:r>
            <a:r>
              <a:rPr lang="en-US" altLang="zh-CN" dirty="0">
                <a:hlinkClick r:id="rId5"/>
              </a:rPr>
              <a:t>https://github.com/tmikolov/word2vec/blob/master/word2vec.c</a:t>
            </a:r>
            <a:endParaRPr lang="zh-CN" altLang="en-US" dirty="0"/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altLang="zh-CN" dirty="0"/>
          </a:p>
          <a:p>
            <a:pPr marL="0" indent="0">
              <a:buClr>
                <a:schemeClr val="tx1"/>
              </a:buClr>
              <a:buNone/>
            </a:pPr>
            <a:endParaRPr lang="en-US" altLang="zh-CN" dirty="0"/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6224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Secondary references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CBOW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457200" indent="-45720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zh-CN" altLang="en-US" dirty="0"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一个具体的小例子，解决了输入时求和的困惑</a:t>
                </a:r>
                <a:r>
                  <a:rPr lang="en-US" altLang="zh-CN" dirty="0">
                    <a:hlinkClick r:id="rId2"/>
                  </a:rPr>
                  <a:t>https://blog.csdn.net/u011734144/article/details/78668518</a:t>
                </a:r>
                <a:endParaRPr lang="en-US" altLang="zh-CN" dirty="0"/>
              </a:p>
              <a:p>
                <a:pPr marL="457200" indent="-45720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zh-CN" altLang="en-US" dirty="0"/>
                  <a:t>也是一个具体小例子，其中的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𝑎𝑡𝑖𝑣𝑎𝑡𝑖𝑜𝑛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应该是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/>
                  <a:t>的行列词向量的乘积值。</a:t>
                </a:r>
                <a:r>
                  <a:rPr lang="en-US" altLang="zh-CN" dirty="0">
                    <a:hlinkClick r:id="rId3"/>
                  </a:rPr>
                  <a:t>https://blog.csdn.net/weixin_40240670/article/details/81203428</a:t>
                </a:r>
                <a:endParaRPr lang="en-US" altLang="zh-CN" dirty="0"/>
              </a:p>
              <a:p>
                <a:pPr marL="457200" indent="-45720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zh-CN" altLang="en-US" dirty="0"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强化了自己对</a:t>
                </a:r>
                <a:r>
                  <a:rPr lang="en-US" altLang="zh-CN" dirty="0"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BP</a:t>
                </a:r>
                <a:r>
                  <a:rPr lang="zh-CN" altLang="en-US" dirty="0"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（反向传播）算法及随机梯度下降来学习权重的理解</a:t>
                </a:r>
                <a:r>
                  <a:rPr lang="en-US" altLang="zh-CN" dirty="0">
                    <a:hlinkClick r:id="rId4"/>
                  </a:rPr>
                  <a:t>https://blog.csdn.net/u010665216/article/details/78724856</a:t>
                </a:r>
                <a:endParaRPr lang="en-US" altLang="zh-CN" dirty="0"/>
              </a:p>
              <a:p>
                <a:pPr marL="457200" indent="-45720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zh-CN" altLang="en-US" dirty="0"/>
                  <a:t>博主自己写代码，明确了代码过程，还需多看（包括</a:t>
                </a:r>
                <a:r>
                  <a:rPr lang="en-US" altLang="zh-CN" dirty="0"/>
                  <a:t>SG</a:t>
                </a:r>
                <a:r>
                  <a:rPr lang="zh-CN" altLang="en-US" dirty="0"/>
                  <a:t>和</a:t>
                </a:r>
                <a:r>
                  <a:rPr lang="en-US" altLang="zh-CN" dirty="0" err="1"/>
                  <a:t>huffman</a:t>
                </a:r>
                <a:r>
                  <a:rPr lang="zh-CN" altLang="en-US" dirty="0"/>
                  <a:t>树）</a:t>
                </a:r>
                <a:r>
                  <a:rPr lang="en-US" altLang="zh-CN" dirty="0">
                    <a:hlinkClick r:id="rId5"/>
                  </a:rPr>
                  <a:t>https://blog.csdn.net/u014595019/article/details/51943428</a:t>
                </a:r>
                <a:endParaRPr lang="en-US" altLang="zh-CN" dirty="0"/>
              </a:p>
              <a:p>
                <a:pPr marL="457200" indent="-457200">
                  <a:buClr>
                    <a:schemeClr val="tx1"/>
                  </a:buClr>
                  <a:buFont typeface="+mj-lt"/>
                  <a:buAutoNum type="arabicPeriod"/>
                </a:pPr>
                <a:endParaRPr lang="en-US" altLang="zh-CN" dirty="0"/>
              </a:p>
              <a:p>
                <a:pPr marL="457200" indent="-457200">
                  <a:buClr>
                    <a:schemeClr val="tx1"/>
                  </a:buClr>
                  <a:buFont typeface="+mj-lt"/>
                  <a:buAutoNum type="arabicPeriod"/>
                </a:pPr>
                <a:endParaRPr lang="en-US" altLang="zh-CN" dirty="0"/>
              </a:p>
              <a:p>
                <a:pPr marL="457200" indent="-457200">
                  <a:buClr>
                    <a:schemeClr val="tx1"/>
                  </a:buClr>
                  <a:buFont typeface="+mj-lt"/>
                  <a:buAutoNum type="arabicPeriod"/>
                </a:pPr>
                <a:endParaRPr lang="en-US" altLang="zh-CN" dirty="0"/>
              </a:p>
              <a:p>
                <a:pPr marL="457200" indent="-457200">
                  <a:buClr>
                    <a:schemeClr val="tx1"/>
                  </a:buClr>
                  <a:buFont typeface="+mj-lt"/>
                  <a:buAutoNum type="arabicPeriod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635" t="-924" r="-32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978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Secondary references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Skip-Gram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）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1FE05-E891-4177-9A63-3CA57540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1603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91FE05-E891-4177-9A63-3CA57540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标红字处还需要认真核验，加深理解。</a:t>
            </a:r>
            <a:endParaRPr lang="en-US" altLang="zh-CN" dirty="0"/>
          </a:p>
          <a:p>
            <a:r>
              <a:rPr lang="zh-CN" altLang="en-US" dirty="0"/>
              <a:t>感谢漆教授查看！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71700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6468A0E-D218-4B41-874D-3060DB60CF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74"/>
          <a:stretch/>
        </p:blipFill>
        <p:spPr>
          <a:xfrm>
            <a:off x="1256658" y="2002558"/>
            <a:ext cx="2772052" cy="38333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/>
              <a:t>CBOW</a:t>
            </a:r>
            <a:r>
              <a:rPr lang="zh-CN" altLang="en-US" dirty="0"/>
              <a:t>模型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55098" y="2002558"/>
                <a:ext cx="6662707" cy="3833378"/>
              </a:xfrm>
            </p:spPr>
            <p:txBody>
              <a:bodyPr anchor="ctr">
                <a:normAutofit/>
              </a:bodyPr>
              <a:lstStyle/>
              <a:p>
                <a:r>
                  <a:rPr lang="en-US" altLang="zh-CN" dirty="0"/>
                  <a:t>CBOW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Continuous Bag of Words</a:t>
                </a:r>
                <a:r>
                  <a:rPr lang="zh-CN" altLang="en-US" dirty="0"/>
                  <a:t>）模型通过上下文预测中心词。</a:t>
                </a:r>
                <a:endParaRPr lang="en-US" altLang="zh-CN" dirty="0"/>
              </a:p>
              <a:p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代表中心词的词向量。</a:t>
                </a:r>
                <a:endParaRPr lang="en-US" altLang="zh-CN" dirty="0"/>
              </a:p>
              <a:p>
                <a:r>
                  <a:rPr lang="zh-CN" altLang="en-US" dirty="0"/>
                  <a:t>输入层是背景词的</a:t>
                </a:r>
                <a:r>
                  <a:rPr lang="en-US" altLang="zh-CN" dirty="0"/>
                  <a:t>one-hot</a:t>
                </a:r>
                <a:r>
                  <a:rPr lang="zh-CN" altLang="en-US" dirty="0"/>
                  <a:t>向量。</a:t>
                </a:r>
                <a:endParaRPr lang="en-US" altLang="zh-CN" dirty="0"/>
              </a:p>
              <a:p>
                <a:r>
                  <a:rPr lang="zh-CN" altLang="en-US" dirty="0"/>
                  <a:t>投影层是将</a:t>
                </a:r>
                <a:r>
                  <a:rPr lang="en-US" altLang="zh-CN" dirty="0"/>
                  <a:t>one-hot</a:t>
                </a:r>
                <a:r>
                  <a:rPr lang="zh-CN" altLang="en-US" dirty="0"/>
                  <a:t>向量累加。</a:t>
                </a:r>
                <a:endParaRPr lang="en-US" altLang="zh-CN" dirty="0"/>
              </a:p>
              <a:p>
                <a:r>
                  <a:rPr lang="zh-CN" altLang="en-US" dirty="0"/>
                  <a:t>输出层经过</a:t>
                </a:r>
                <a:r>
                  <a:rPr lang="en-US" altLang="zh-CN" dirty="0"/>
                  <a:t>Softmax</a:t>
                </a:r>
                <a:r>
                  <a:rPr lang="zh-CN" altLang="en-US" dirty="0"/>
                  <a:t>输出一个概率向量，代表了每个在这些背景词下，每个词出现的概率大小。</a:t>
                </a:r>
                <a:endParaRPr lang="en-US" altLang="zh-CN" dirty="0"/>
              </a:p>
              <a:p>
                <a:r>
                  <a:rPr lang="zh-CN" altLang="en-US" dirty="0"/>
                  <a:t>图来自</a:t>
                </a:r>
                <a:r>
                  <a:rPr lang="en-US" altLang="zh-CN" dirty="0"/>
                  <a:t>[1]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55098" y="2002558"/>
                <a:ext cx="6662707" cy="3833378"/>
              </a:xfrm>
              <a:blipFill>
                <a:blip r:embed="rId3"/>
                <a:stretch>
                  <a:fillRect l="-823" t="-3981" r="-5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F3FBABC8-1A11-4C20-8CB4-2989002705A6}"/>
              </a:ext>
            </a:extLst>
          </p:cNvPr>
          <p:cNvSpPr txBox="1"/>
          <p:nvPr/>
        </p:nvSpPr>
        <p:spPr>
          <a:xfrm>
            <a:off x="3648808" y="6284723"/>
            <a:ext cx="795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r>
              <a:rPr lang="zh-CN" altLang="en-US" dirty="0"/>
              <a:t>：</a:t>
            </a:r>
            <a:r>
              <a:rPr lang="en-US" altLang="zh-CN" dirty="0"/>
              <a:t>[1]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 Representations of Text using Neural Networks</a:t>
            </a:r>
            <a:endParaRPr lang="zh-CN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575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/>
              <a:t>CBOW</a:t>
            </a:r>
            <a:r>
              <a:rPr lang="zh-CN" altLang="en-US" dirty="0"/>
              <a:t>模型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FBABC8-1A11-4C20-8CB4-2989002705A6}"/>
              </a:ext>
            </a:extLst>
          </p:cNvPr>
          <p:cNvSpPr txBox="1"/>
          <p:nvPr/>
        </p:nvSpPr>
        <p:spPr>
          <a:xfrm>
            <a:off x="3648808" y="6284723"/>
            <a:ext cx="795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r>
              <a:rPr lang="zh-CN" altLang="en-US" dirty="0"/>
              <a:t>：</a:t>
            </a:r>
            <a:r>
              <a:rPr lang="en-US" altLang="zh-CN" dirty="0"/>
              <a:t>[1]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 Representations of Text using Neural Networks</a:t>
            </a:r>
            <a:endParaRPr lang="zh-CN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EFF0900-9C74-42D3-94B7-BCA526BB8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469" y="2171769"/>
            <a:ext cx="2583076" cy="3294576"/>
          </a:xfrm>
        </p:spPr>
        <p:txBody>
          <a:bodyPr/>
          <a:lstStyle/>
          <a:p>
            <a:r>
              <a:rPr lang="zh-CN" altLang="en-US" dirty="0"/>
              <a:t>左图表示了上下文中的一个词输入到</a:t>
            </a:r>
            <a:r>
              <a:rPr lang="en-US" altLang="zh-CN" dirty="0"/>
              <a:t>CBOW</a:t>
            </a:r>
            <a:r>
              <a:rPr lang="zh-CN" altLang="en-US" dirty="0"/>
              <a:t>模型后的计算过程。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F015FD-92F5-44EB-AE70-B38FE434D9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449475" y="474781"/>
            <a:ext cx="421959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93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/>
              <a:t>CBOW</a:t>
            </a:r>
            <a:r>
              <a:rPr lang="zh-CN" altLang="en-US" dirty="0"/>
              <a:t>模型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FBABC8-1A11-4C20-8CB4-2989002705A6}"/>
              </a:ext>
            </a:extLst>
          </p:cNvPr>
          <p:cNvSpPr txBox="1"/>
          <p:nvPr/>
        </p:nvSpPr>
        <p:spPr>
          <a:xfrm>
            <a:off x="3648808" y="6284723"/>
            <a:ext cx="795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r>
              <a:rPr lang="zh-CN" altLang="en-US" dirty="0"/>
              <a:t>：</a:t>
            </a:r>
            <a:r>
              <a:rPr lang="en-US" altLang="zh-CN" dirty="0"/>
              <a:t>[1]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 Representations of Text using Neural Networks</a:t>
            </a:r>
            <a:endParaRPr lang="zh-CN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F015FD-92F5-44EB-AE70-B38FE434D9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2449475" y="474781"/>
            <a:ext cx="4219591" cy="6858001"/>
          </a:xfrm>
          <a:prstGeom prst="rect">
            <a:avLst/>
          </a:prstGeo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F467C993-DCB1-47CF-991D-540446A26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3097" r="74420" b="50087"/>
          <a:stretch/>
        </p:blipFill>
        <p:spPr>
          <a:xfrm>
            <a:off x="1284871" y="1881905"/>
            <a:ext cx="1572625" cy="198443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5">
                <a:extLst>
                  <a:ext uri="{FF2B5EF4-FFF2-40B4-BE49-F238E27FC236}">
                    <a16:creationId xmlns:a16="http://schemas.microsoft.com/office/drawing/2014/main" id="{AD795F7E-E227-4CA5-927E-034D182E79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50469" y="2171769"/>
                <a:ext cx="2583076" cy="384180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左图表示了上下文中的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个词，</a:t>
                </a:r>
                <a14:m>
                  <m:oMath xmlns:m="http://schemas.openxmlformats.org/officeDocument/2006/math">
                    <m:r>
                      <a:rPr lang="zh-CN" altLang="en-US" b="0" i="1" dirty="0">
                        <a:latin typeface="Cambria Math" panose="02040503050406030204" pitchFamily="18" charset="0"/>
                      </a:rPr>
                      <m:t>即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窗口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𝑤𝑖𝑛𝑑𝑜𝑤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，输入到</a:t>
                </a:r>
                <a:r>
                  <a:rPr lang="en-US" altLang="zh-CN" dirty="0"/>
                  <a:t>CBOW</a:t>
                </a:r>
                <a:r>
                  <a:rPr lang="zh-CN" altLang="en-US" dirty="0"/>
                  <a:t>模型后的计算过程。</a:t>
                </a:r>
                <a:endParaRPr lang="en-US" altLang="zh-CN" dirty="0"/>
              </a:p>
              <a:p>
                <a:r>
                  <a:rPr lang="zh-CN" altLang="en-US" dirty="0"/>
                  <a:t>红框内，计算</a:t>
                </a:r>
                <a:r>
                  <a:rPr lang="en-US" altLang="zh-CN" dirty="0"/>
                  <a:t>Softmax</a:t>
                </a:r>
                <a:r>
                  <a:rPr lang="zh-CN" altLang="en-US" dirty="0"/>
                  <a:t>与</a:t>
                </a:r>
                <a:r>
                  <a:rPr lang="en-US" altLang="zh-CN" dirty="0"/>
                  <a:t>Skip-gram</a:t>
                </a:r>
                <a:r>
                  <a:rPr lang="zh-CN" altLang="en-US" dirty="0"/>
                  <a:t>一样，会消耗大量时间资源。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2" name="内容占位符 5">
                <a:extLst>
                  <a:ext uri="{FF2B5EF4-FFF2-40B4-BE49-F238E27FC236}">
                    <a16:creationId xmlns:a16="http://schemas.microsoft.com/office/drawing/2014/main" id="{AD795F7E-E227-4CA5-927E-034D182E7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469" y="2171769"/>
                <a:ext cx="2583076" cy="3841808"/>
              </a:xfrm>
              <a:prstGeom prst="rect">
                <a:avLst/>
              </a:prstGeom>
              <a:blipFill>
                <a:blip r:embed="rId5"/>
                <a:stretch>
                  <a:fillRect l="-2123" r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40AB33DB-B952-44CC-AFD0-E97FDD864986}"/>
              </a:ext>
            </a:extLst>
          </p:cNvPr>
          <p:cNvSpPr txBox="1"/>
          <p:nvPr/>
        </p:nvSpPr>
        <p:spPr>
          <a:xfrm>
            <a:off x="5913917" y="2171769"/>
            <a:ext cx="1714500" cy="18990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F281FF9-9ECA-4BCB-90A5-1AE8137FF143}"/>
              </a:ext>
            </a:extLst>
          </p:cNvPr>
          <p:cNvCxnSpPr>
            <a:cxnSpLocks/>
          </p:cNvCxnSpPr>
          <p:nvPr/>
        </p:nvCxnSpPr>
        <p:spPr>
          <a:xfrm>
            <a:off x="7628417" y="4077844"/>
            <a:ext cx="522052" cy="264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C5D9F652-2977-4F1C-B8A0-01F80C514DFC}"/>
              </a:ext>
            </a:extLst>
          </p:cNvPr>
          <p:cNvSpPr txBox="1"/>
          <p:nvPr/>
        </p:nvSpPr>
        <p:spPr>
          <a:xfrm>
            <a:off x="1213933" y="1893685"/>
            <a:ext cx="1572625" cy="20605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23E11C7-D049-41D3-922B-237C69453D28}"/>
              </a:ext>
            </a:extLst>
          </p:cNvPr>
          <p:cNvCxnSpPr>
            <a:cxnSpLocks/>
          </p:cNvCxnSpPr>
          <p:nvPr/>
        </p:nvCxnSpPr>
        <p:spPr>
          <a:xfrm>
            <a:off x="2786558" y="1893685"/>
            <a:ext cx="5363911" cy="4890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06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/>
              <a:t>Skip-gram</a:t>
            </a:r>
            <a:r>
              <a:rPr lang="zh-CN" altLang="en-US" dirty="0"/>
              <a:t>模型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55096" y="2002559"/>
                <a:ext cx="6662707" cy="3833378"/>
              </a:xfrm>
            </p:spPr>
            <p:txBody>
              <a:bodyPr anchor="ctr">
                <a:normAutofit/>
              </a:bodyPr>
              <a:lstStyle/>
              <a:p>
                <a:r>
                  <a:rPr lang="en-US" altLang="zh-CN" dirty="0"/>
                  <a:t>Skip-gram</a:t>
                </a:r>
                <a:r>
                  <a:rPr lang="zh-CN" altLang="en-US" dirty="0"/>
                  <a:t>模型通过中心词预测背景词。</a:t>
                </a:r>
                <a:endParaRPr lang="en-US" altLang="zh-CN" dirty="0"/>
              </a:p>
              <a:p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代表中心词的词向量。</a:t>
                </a:r>
                <a:endParaRPr lang="en-US" altLang="zh-CN" dirty="0"/>
              </a:p>
              <a:p>
                <a:r>
                  <a:rPr lang="zh-CN" altLang="en-US" dirty="0"/>
                  <a:t>输入层是</a:t>
                </a:r>
                <a:r>
                  <a:rPr lang="en-US" altLang="zh-CN" dirty="0"/>
                  <a:t>one-hot</a:t>
                </a:r>
                <a:r>
                  <a:rPr lang="zh-CN" altLang="en-US" dirty="0"/>
                  <a:t>向量。</a:t>
                </a:r>
                <a:endParaRPr lang="en-US" altLang="zh-CN" dirty="0"/>
              </a:p>
              <a:p>
                <a:r>
                  <a:rPr lang="zh-CN" altLang="en-US" dirty="0"/>
                  <a:t>映射层是乘以权重矩阵后，得到中心词词向量。</a:t>
                </a:r>
                <a:endParaRPr lang="en-US" altLang="zh-CN" dirty="0"/>
              </a:p>
              <a:p>
                <a:r>
                  <a:rPr lang="zh-CN" altLang="en-US" dirty="0"/>
                  <a:t>输出层是乘以权重矩阵后，得到向量，通过</a:t>
                </a:r>
                <a:r>
                  <a:rPr lang="en-US" altLang="zh-CN" dirty="0"/>
                  <a:t>Softmax</a:t>
                </a:r>
                <a:r>
                  <a:rPr lang="zh-CN" altLang="en-US" dirty="0"/>
                  <a:t>函数，向量中每个值规范到</a:t>
                </a:r>
                <a:r>
                  <a:rPr lang="en-US" altLang="zh-CN" dirty="0"/>
                  <a:t>[0,1]</a:t>
                </a:r>
                <a:r>
                  <a:rPr lang="zh-CN" altLang="en-US" dirty="0"/>
                  <a:t>之间。</a:t>
                </a:r>
                <a:endParaRPr lang="en-US" altLang="zh-CN" dirty="0"/>
              </a:p>
              <a:p>
                <a:r>
                  <a:rPr lang="zh-CN" altLang="en-US" dirty="0"/>
                  <a:t>输出层使图来自</a:t>
                </a:r>
                <a:r>
                  <a:rPr lang="en-US" altLang="zh-CN" dirty="0"/>
                  <a:t>[1]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55096" y="2002559"/>
                <a:ext cx="6662707" cy="3833378"/>
              </a:xfrm>
              <a:blipFill>
                <a:blip r:embed="rId2"/>
                <a:stretch>
                  <a:fillRect l="-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485BAB1-ADCD-4FDF-A8D6-3AAC1061A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658" y="2002559"/>
            <a:ext cx="2772051" cy="38333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A2FD321-BC64-4DDB-B52C-EB4BFA120D9E}"/>
              </a:ext>
            </a:extLst>
          </p:cNvPr>
          <p:cNvSpPr txBox="1"/>
          <p:nvPr/>
        </p:nvSpPr>
        <p:spPr>
          <a:xfrm>
            <a:off x="3666391" y="6284723"/>
            <a:ext cx="794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r>
              <a:rPr lang="zh-CN" altLang="en-US" dirty="0"/>
              <a:t>：</a:t>
            </a:r>
            <a:r>
              <a:rPr lang="en-US" altLang="zh-CN" dirty="0"/>
              <a:t>[1]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 Representations of Text using Neural Networks</a:t>
            </a:r>
            <a:endParaRPr lang="zh-CN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203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/>
              <a:t>Skip-gram</a:t>
            </a:r>
            <a:r>
              <a:rPr lang="zh-CN" altLang="en-US" dirty="0"/>
              <a:t>模型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0270" y="2171769"/>
                <a:ext cx="9603275" cy="383337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目标函数：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                </a:t>
                </a:r>
                <a:r>
                  <a:rPr lang="en-US" altLang="zh-CN" dirty="0" err="1"/>
                  <a:t>maximiz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是词典中词的总数；</a:t>
                </a:r>
                <a:endParaRPr lang="en-US" altLang="zh-CN" dirty="0"/>
              </a:p>
              <a:p>
                <a:r>
                  <a:rPr lang="zh-CN" altLang="en-US" dirty="0"/>
                  <a:t>背景词（被预测的词可能出现的位置）共有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/>
                  <a:t>个，平均分布在中心词两侧；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代表了中心词，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代表了中心词某侧的第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个背景词；</a:t>
                </a:r>
                <a:endParaRPr lang="en-US" altLang="zh-CN" dirty="0"/>
              </a:p>
              <a:p>
                <a:r>
                  <a:rPr lang="zh-CN" altLang="en-US" dirty="0"/>
                  <a:t>取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𝑙𝑜𝑔</m:t>
                    </m:r>
                  </m:oMath>
                </a14:m>
                <a:r>
                  <a:rPr lang="zh-CN" altLang="en-US" dirty="0"/>
                  <a:t>是为了将微小变化放大，同时方便求梯度，因为对加法求偏导要比对乘法求偏导方便。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0270" y="2171769"/>
                <a:ext cx="9603275" cy="3833378"/>
              </a:xfrm>
              <a:blipFill>
                <a:blip r:embed="rId2"/>
                <a:stretch>
                  <a:fillRect l="-571" b="-1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C932EEF-600E-424C-BAEC-64035CA1B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8" t="17407"/>
          <a:stretch/>
        </p:blipFill>
        <p:spPr>
          <a:xfrm>
            <a:off x="3806002" y="2452163"/>
            <a:ext cx="3810830" cy="10471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6A26EFC-9FCD-4C77-8131-82C170B8A2F2}"/>
              </a:ext>
            </a:extLst>
          </p:cNvPr>
          <p:cNvSpPr txBox="1"/>
          <p:nvPr/>
        </p:nvSpPr>
        <p:spPr>
          <a:xfrm>
            <a:off x="4281854" y="6284723"/>
            <a:ext cx="732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r>
              <a:rPr lang="zh-CN" altLang="en-US" dirty="0"/>
              <a:t>：</a:t>
            </a:r>
            <a:r>
              <a:rPr lang="en-US" altLang="zh-CN" dirty="0"/>
              <a:t>[1]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Distributed Representations of Words and Phrases</a:t>
            </a:r>
            <a:endParaRPr lang="zh-CN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200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49B97-9071-4B5B-B6EA-3BD501FB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CN" dirty="0"/>
              <a:t>Skip-gram</a:t>
            </a:r>
            <a:r>
              <a:rPr lang="zh-CN" altLang="en-US" dirty="0"/>
              <a:t>模型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0270" y="2171768"/>
                <a:ext cx="9603275" cy="3824585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用如下</a:t>
                </a:r>
                <a:r>
                  <a:rPr lang="en-US" altLang="zh-CN" dirty="0"/>
                  <a:t>Softmax</a:t>
                </a:r>
                <a:r>
                  <a:rPr lang="zh-CN" altLang="en-US" dirty="0"/>
                  <a:t>函数：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/>
                  <a:t>分别代表输入词、输出词的词向量；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代表了整个词表的词的数目。</a:t>
                </a:r>
                <a:endParaRPr lang="en-US" altLang="zh-CN" dirty="0"/>
              </a:p>
              <a:p>
                <a:r>
                  <a:rPr lang="zh-CN" altLang="en-US" dirty="0"/>
                  <a:t>从这一步可以看出，计算分母的计算量非常大，并且计算量与词表数目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zh-CN" altLang="en-US" dirty="0"/>
                  <a:t>成正比例。</a:t>
                </a:r>
                <a:endParaRPr lang="en-US" altLang="zh-CN" dirty="0"/>
              </a:p>
              <a:p>
                <a:r>
                  <a:rPr lang="zh-CN" altLang="en-US" dirty="0"/>
                  <a:t>以本</a:t>
                </a:r>
                <a:r>
                  <a:rPr lang="en-US" altLang="zh-CN" dirty="0"/>
                  <a:t>PPT</a:t>
                </a:r>
                <a:r>
                  <a:rPr lang="zh-CN" altLang="en-US" dirty="0"/>
                  <a:t>中演示的中文词数目为例，大约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0.55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zh-CN" altLang="en-US" dirty="0"/>
                  <a:t>有效词，除去重复词大约有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zh-CN" altLang="en-US" dirty="0"/>
                  <a:t>个词。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91FE05-E891-4177-9A63-3CA5754077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0270" y="2171768"/>
                <a:ext cx="9603275" cy="3824585"/>
              </a:xfrm>
              <a:blipFill>
                <a:blip r:embed="rId2"/>
                <a:stretch>
                  <a:fillRect l="-571" r="-32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D71C073-33FE-4929-B6AF-6BFDB5F5C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455" y="2638022"/>
            <a:ext cx="3386980" cy="10368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EEE1577-B7E4-4281-A9BA-9A6E9ABECA0B}"/>
              </a:ext>
            </a:extLst>
          </p:cNvPr>
          <p:cNvSpPr txBox="1"/>
          <p:nvPr/>
        </p:nvSpPr>
        <p:spPr>
          <a:xfrm>
            <a:off x="4281854" y="6284723"/>
            <a:ext cx="732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r>
              <a:rPr lang="zh-CN" altLang="en-US" dirty="0"/>
              <a:t>：</a:t>
            </a:r>
            <a:r>
              <a:rPr lang="en-US" altLang="zh-CN" dirty="0"/>
              <a:t>[1]</a:t>
            </a:r>
            <a:r>
              <a:rPr lang="en-US" altLang="zh-CN" dirty="0">
                <a:solidFill>
                  <a:schemeClr val="accent2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Distributed Representations of Words and Phrases</a:t>
            </a:r>
            <a:endParaRPr lang="zh-CN" alt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447997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画廊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TM10001114[[fn=画廊]]</Template>
  <TotalTime>3552</TotalTime>
  <Words>3585</Words>
  <Application>Microsoft Office PowerPoint</Application>
  <PresentationFormat>宽屏</PresentationFormat>
  <Paragraphs>404</Paragraphs>
  <Slides>38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等线</vt:lpstr>
      <vt:lpstr>宋体</vt:lpstr>
      <vt:lpstr>Arial</vt:lpstr>
      <vt:lpstr>Cambria Math</vt:lpstr>
      <vt:lpstr>Century Gothic</vt:lpstr>
      <vt:lpstr>画廊</vt:lpstr>
      <vt:lpstr>Equation</vt:lpstr>
      <vt:lpstr>MathType 6.0 Equation</vt:lpstr>
      <vt:lpstr>Word2vec是什么</vt:lpstr>
      <vt:lpstr>Word2vec是什么</vt:lpstr>
      <vt:lpstr>Word2vec现实基础</vt:lpstr>
      <vt:lpstr>CBOW模型</vt:lpstr>
      <vt:lpstr>CBOW模型</vt:lpstr>
      <vt:lpstr>CBOW模型</vt:lpstr>
      <vt:lpstr>Skip-gram模型</vt:lpstr>
      <vt:lpstr>Skip-gram模型</vt:lpstr>
      <vt:lpstr>Skip-gram模型</vt:lpstr>
      <vt:lpstr>Skip-gram模型</vt:lpstr>
      <vt:lpstr>BP算法及随机梯度下降</vt:lpstr>
      <vt:lpstr>BP算法及随机梯度下降</vt:lpstr>
      <vt:lpstr>近似计算方法</vt:lpstr>
      <vt:lpstr>Hierarchical Softmax</vt:lpstr>
      <vt:lpstr>基于hs的CBOW模型和Skip-gram模型</vt:lpstr>
      <vt:lpstr>基于hs的CBOW模型</vt:lpstr>
      <vt:lpstr>基于hs的CBOW模型</vt:lpstr>
      <vt:lpstr>基于hs的CBOW模型</vt:lpstr>
      <vt:lpstr>基于hs的CBOW模型</vt:lpstr>
      <vt:lpstr>基于hs的CBOW模型</vt:lpstr>
      <vt:lpstr>基于hs的CBOW模型</vt:lpstr>
      <vt:lpstr>基于hs的CBOW模型</vt:lpstr>
      <vt:lpstr>基于hs的Skip-gram模型</vt:lpstr>
      <vt:lpstr>Negative Sampling</vt:lpstr>
      <vt:lpstr>基于neg的CBOW模型</vt:lpstr>
      <vt:lpstr>基于neg的CBOW模型</vt:lpstr>
      <vt:lpstr>基于neg的CBOW模型</vt:lpstr>
      <vt:lpstr>基于neg的CBOW模型</vt:lpstr>
      <vt:lpstr>基于neg的CBOW模型</vt:lpstr>
      <vt:lpstr>基于neg的Skip-gram模型</vt:lpstr>
      <vt:lpstr>两模型-两方法 训练过程对比</vt:lpstr>
      <vt:lpstr>模型优劣测试标准</vt:lpstr>
      <vt:lpstr>类比测试（Analogy Test）：“国王+男人-女人”</vt:lpstr>
      <vt:lpstr>PowerPoint 演示文稿</vt:lpstr>
      <vt:lpstr>Secondary references</vt:lpstr>
      <vt:lpstr>Secondary references（CBOW）</vt:lpstr>
      <vt:lpstr>Secondary references（Skip-Gram）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Peng Wang</dc:creator>
  <cp:lastModifiedBy>Peng Wang</cp:lastModifiedBy>
  <cp:revision>192</cp:revision>
  <dcterms:created xsi:type="dcterms:W3CDTF">2019-07-18T13:28:20Z</dcterms:created>
  <dcterms:modified xsi:type="dcterms:W3CDTF">2019-07-24T11:15:57Z</dcterms:modified>
</cp:coreProperties>
</file>